
<file path=[Content_Types].xml><?xml version="1.0" encoding="utf-8"?>
<Types xmlns="http://schemas.openxmlformats.org/package/2006/content-types">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media/image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Lst>
  <p:sldSz cx="18288000" cy="10287000"/>
  <p:notesSz cx="68580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1" Type="http://schemas.openxmlformats.org/officeDocument/2006/relationships/package" Target="../embeddings/Workbook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Monthly hours</c:f>
              <c:strCache>
                <c:ptCount val="1"/>
                <c:pt idx="0">
                  <c:v>Monthly hours</c:v>
                </c:pt>
              </c:strCache>
            </c:strRef>
          </c:tx>
          <c:spPr>
            <a:solidFill>
              <a:srgbClr val="2456F0"/>
            </a:solidFill>
          </c:spPr>
          <c:invertIfNegative val="0"/>
          <c:dLbls>
            <c:numFmt formatCode="General" sourceLinked="1"/>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'Chart Data'!$A$2:$A$4</c:f>
              <c:strCache>
                <c:ptCount val="3"/>
                <c:pt idx="0">
                  <c:v>Proposals</c:v>
                </c:pt>
                <c:pt idx="1">
                  <c:v>Briefing packs</c:v>
                </c:pt>
                <c:pt idx="2">
                  <c:v>Presentations</c:v>
                </c:pt>
              </c:strCache>
            </c:strRef>
          </c:cat>
          <c:val>
            <c:numRef>
              <c:f>'Chart Data'!$B$2:$B$4</c:f>
              <c:numCache>
                <c:formatCode>0" h"</c:formatCode>
                <c:ptCount val="3"/>
                <c:pt idx="0">
                  <c:v>336</c:v>
                </c:pt>
                <c:pt idx="1">
                  <c:v>240</c:v>
                </c:pt>
                <c:pt idx="2">
                  <c:v>240</c:v>
                </c:pt>
              </c:numCache>
            </c:numRef>
          </c:val>
        </c:ser>
        <c:dLbls>
          <c:showLegendKey val="0"/>
          <c:showVal val="1"/>
          <c:showCatName val="0"/>
          <c:showSerName val="0"/>
          <c:showPercent val="0"/>
          <c:showBubbleSize val="0"/>
        </c:dLbls>
        <c:gapWidth val="10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DE4F1"/>
            </a:solidFill>
            <a:prstDash val="solid"/>
            <a:round/>
          </a:ln>
        </c:spPr>
        <c:txPr>
          <a:bodyPr rot="-60000000" spcFirstLastPara="0" vertOverflow="ellipsis" vert="horz" wrap="square" anchor="ctr" anchorCtr="1"/>
          <a:lstStyle/>
          <a:p>
            <a:pPr>
              <a:defRPr lang="zh-CN" sz="1875" b="0" i="0" u="none" strike="noStrike" kern="1200" baseline="0">
                <a:solidFill>
                  <a:srgbClr val="667085"/>
                </a:solidFill>
                <a:latin typeface="Source Han Sans SC"/>
                <a:ea typeface="Source Han Sans SC"/>
                <a:cs typeface="Source Han Sans SC"/>
              </a:defRPr>
            </a:pPr>
          </a:p>
        </c:txPr>
        <c:crossAx val="48672768"/>
        <c:crosses val="autoZero"/>
        <c:auto val="1"/>
        <c:lblAlgn val="ctr"/>
        <c:lblOffset val="100"/>
        <c:noMultiLvlLbl val="0"/>
      </c:catAx>
      <c:valAx>
        <c:axId val="48672768"/>
        <c:scaling>
          <c:orientation val="minMax"/>
          <c:max val="400"/>
          <c:min val="0"/>
        </c:scaling>
        <c:delete val="0"/>
        <c:axPos val="l"/>
        <c:majorGridlines>
          <c:spPr>
            <a:ln w="9525">
              <a:solidFill>
                <a:srgbClr val="DDE4F1"/>
              </a:solidFill>
              <a:prstDash val="solid"/>
              <a:round/>
            </a:ln>
          </c:spPr>
        </c:majorGridlines>
        <c:numFmt formatCode="0&quot; h&quot;" sourceLinked="1"/>
        <c:majorTickMark val="none"/>
        <c:minorTickMark val="none"/>
        <c:tickLblPos val="nextTo"/>
        <c:spPr>
          <a:ln w="9525">
            <a:solidFill>
              <a:srgbClr val="D4D4D4"/>
            </a:solidFill>
            <a:prstDash val="solid"/>
            <a:round/>
          </a:ln>
        </c:spPr>
        <c:txPr>
          <a:bodyPr rot="-60000000" spcFirstLastPara="0" vertOverflow="ellipsis" vert="horz" wrap="square" anchor="ctr" anchorCtr="1"/>
          <a:lstStyle/>
          <a:p>
            <a:pPr>
              <a:defRPr lang="zh-CN" sz="1875" b="0" i="0" u="none" strike="noStrike" kern="1200" baseline="0">
                <a:solidFill>
                  <a:srgbClr val="667085"/>
                </a:solidFill>
                <a:latin typeface="Source Han Sans SC"/>
                <a:ea typeface="Source Han Sans SC"/>
                <a:cs typeface="Source Han Sans SC"/>
              </a:defRPr>
            </a:pPr>
          </a:p>
        </c:txPr>
        <c:crossAx val="48650112"/>
        <c:crosses val="autoZero"/>
        <c:crossBetween val="between"/>
        <c:majorUnit val="100"/>
      </c:valAx>
      <c:spPr>
        <a:noFill/>
        <a:ln w="0">
          <a:noFill/>
        </a:ln>
      </c:spPr>
    </c:plotArea>
    <c:plotVisOnly val="1"/>
    <c:dispBlanksAs val="gap"/>
    <c:showDLblsOverMax val="0"/>
    <c:extLst>
      <c:ext uri="{0b15fc19-7d7d-44ad-8c2d-2c3a37ce22c3}">
        <chartProps xmlns="https://web.wps.cn/et/2018/main" chartId="{7a186725-b141-432e-96c0-2044ba3a9275}"/>
      </c:ext>
    </c:extLst>
  </c:chart>
  <c:spPr>
    <a:noFill/>
    <a:ln w="0">
      <a:noFill/>
    </a:ln>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Offset</c:f>
              <c:strCache>
                <c:ptCount val="1"/>
                <c:pt idx="0">
                  <c:v>Offset</c:v>
                </c:pt>
              </c:strCache>
            </c:strRef>
          </c:tx>
          <c:spPr>
            <a:noFill/>
            <a:ln w="0">
              <a:noFill/>
            </a:ln>
          </c:spPr>
          <c:invertIfNegative val="0"/>
          <c:dLbls>
            <c:dLbl>
              <c:idx val="0"/>
              <c:layout/>
              <c:dLblPos val="ctr"/>
              <c:showLegendKey val="0"/>
              <c:showVal val="0"/>
              <c:showCatName val="0"/>
              <c:showSerName val="0"/>
              <c:showPercent val="0"/>
              <c:showBubbleSize val="0"/>
              <c:extLst>
                <c:ext xmlns:c15="http://schemas.microsoft.com/office/drawing/2012/chart" uri="{CE6537A1-D6FC-4f65-9D91-7224C49458BB}"/>
              </c:extLst>
            </c:dLbl>
            <c:dLbl>
              <c:idx val="1"/>
              <c:layout/>
              <c:dLblPos val="ctr"/>
              <c:showLegendKey val="0"/>
              <c:showVal val="0"/>
              <c:showCatName val="0"/>
              <c:showSerName val="0"/>
              <c:showPercent val="0"/>
              <c:showBubbleSize val="0"/>
              <c:extLst>
                <c:ext xmlns:c15="http://schemas.microsoft.com/office/drawing/2012/chart" uri="{CE6537A1-D6FC-4f65-9D91-7224C49458BB}"/>
              </c:extLst>
            </c:dLbl>
            <c:dLbl>
              <c:idx val="2"/>
              <c:layout/>
              <c:dLblPos val="ctr"/>
              <c:showLegendKey val="0"/>
              <c:showVal val="0"/>
              <c:showCatName val="0"/>
              <c:showSerName val="0"/>
              <c:showPercent val="0"/>
              <c:showBubbleSize val="0"/>
              <c:extLst>
                <c:ext xmlns:c15="http://schemas.microsoft.com/office/drawing/2012/chart" uri="{CE6537A1-D6FC-4f65-9D91-7224C49458BB}"/>
              </c:extLst>
            </c:dLbl>
            <c:dLbl>
              <c:idx val="3"/>
              <c:layout/>
              <c:dLblPos val="ctr"/>
              <c:showLegendKey val="0"/>
              <c:showVal val="0"/>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p>
            </c:txPr>
            <c:dLblPos val="ctr"/>
            <c:showLegendKey val="1"/>
            <c:showVal val="1"/>
            <c:showCatName val="1"/>
            <c:showSerName val="1"/>
            <c:showPercent val="1"/>
            <c:showBubbleSize val="1"/>
            <c:showLeaderLines val="0"/>
            <c:extLst>
              <c:ext xmlns:c15="http://schemas.microsoft.com/office/drawing/2012/chart" uri="{CE6537A1-D6FC-4f65-9D91-7224C49458BB}">
                <c15:layout/>
                <c15:showLeaderLines val="0"/>
                <c15:leaderLines/>
              </c:ext>
            </c:extLst>
          </c:dLbls>
          <c:cat>
            <c:strRef>
              <c:f>'Chart Data'!$A$2:$A$5</c:f>
              <c:strCache>
                <c:ptCount val="4"/>
                <c:pt idx="0">
                  <c:v>Capacity value</c:v>
                </c:pt>
                <c:pt idx="1">
                  <c:v>Supplier fees</c:v>
                </c:pt>
                <c:pt idx="2">
                  <c:v>Internal time</c:v>
                </c:pt>
                <c:pt idx="3">
                  <c:v>Net value</c:v>
                </c:pt>
              </c:strCache>
            </c:strRef>
          </c:cat>
          <c:val>
            <c:numRef>
              <c:f>'Chart Data'!$B$2:$B$5</c:f>
              <c:numCache>
                <c:formatCode>"$"#,##0</c:formatCode>
                <c:ptCount val="4"/>
                <c:pt idx="0">
                  <c:v>0</c:v>
                </c:pt>
                <c:pt idx="1">
                  <c:v>65242.2</c:v>
                </c:pt>
                <c:pt idx="2">
                  <c:v>33622.2</c:v>
                </c:pt>
                <c:pt idx="3">
                  <c:v>0</c:v>
                </c:pt>
              </c:numCache>
            </c:numRef>
          </c:val>
        </c:ser>
        <c:ser>
          <c:idx val="1"/>
          <c:order val="1"/>
          <c:tx>
            <c:strRef>
              <c:f>Economic bridge</c:f>
              <c:strCache>
                <c:ptCount val="1"/>
                <c:pt idx="0">
                  <c:v>Economic bridge</c:v>
                </c:pt>
              </c:strCache>
            </c:strRef>
          </c:tx>
          <c:spPr>
            <a:solidFill>
              <a:srgbClr val="2456F0"/>
            </a:solidFill>
          </c:spPr>
          <c:invertIfNegative val="0"/>
          <c:dPt>
            <c:idx val="1"/>
            <c:invertIfNegative val="0"/>
            <c:bubble3D val="0"/>
            <c:spPr>
              <a:solidFill>
                <a:srgbClr val="A6B0C5"/>
              </a:solidFill>
            </c:spPr>
          </c:dPt>
          <c:dPt>
            <c:idx val="2"/>
            <c:invertIfNegative val="0"/>
            <c:bubble3D val="0"/>
            <c:spPr>
              <a:solidFill>
                <a:srgbClr val="C0C8D8"/>
              </a:solidFill>
            </c:spPr>
          </c:dPt>
          <c:dLbls>
            <c:dLbl>
              <c:idx val="0"/>
              <c:layout/>
              <c:tx>
                <c:rich>
                  <a:bodyPr rot="0" spcFirstLastPara="0" vertOverflow="ellipsis" vert="horz" wrap="square" lIns="38100" tIns="19050" rIns="38100" bIns="19050" anchor="ctr" anchorCtr="1"/>
                  <a:lstStyle/>
                  <a:p>
                    <a:pPr>
                      <a:defRPr lang="zh-CN" sz="2175" b="1" i="0" u="none" strike="noStrike" kern="1200" baseline="0">
                        <a:solidFill>
                          <a:srgbClr val="FFFFFF"/>
                        </a:solidFill>
                        <a:latin typeface="Source Han Sans SC"/>
                        <a:ea typeface="Source Han Sans SC"/>
                        <a:cs typeface="Source Han Sans SC"/>
                      </a:defRPr>
                    </a:pPr>
                    <a:r>
                      <a:rPr sz="2175" b="1">
                        <a:solidFill>
                          <a:srgbClr val="FFFFFF"/>
                        </a:solidFill>
                        <a:latin typeface="Source Han Sans SC"/>
                        <a:ea typeface="Source Han Sans SC"/>
                        <a:cs typeface="Source Han Sans SC"/>
                      </a:rPr>
                      <a:t>$144,442</a:t>
                    </a:r>
                    <a:endParaRPr sz="2175" b="1">
                      <a:solidFill>
                        <a:srgbClr val="FFFFFF"/>
                      </a:solidFill>
                      <a:latin typeface="Source Han Sans SC"/>
                      <a:ea typeface="Source Han Sans SC"/>
                      <a:cs typeface="Source Han Sans SC"/>
                    </a:endParaRPr>
                  </a:p>
                </c:rich>
              </c:tx>
              <c:numFmt formatCode="General" sourceLinked="1"/>
              <c:spPr>
                <a:noFill/>
                <a:ln>
                  <a:noFill/>
                </a:ln>
                <a:effectLst/>
              </c:spPr>
              <c:txPr>
                <a:bodyPr rot="0" spcFirstLastPara="0" vertOverflow="ellipsis" vert="horz" wrap="square" lIns="38100" tIns="19050" rIns="38100" bIns="19050" anchor="ctr" anchorCtr="1"/>
                <a:lstStyle/>
                <a:p>
                  <a:pPr>
                    <a:defRPr lang="zh-CN" sz="2175" b="1" i="0" u="none" strike="noStrike" kern="1200" baseline="0">
                      <a:solidFill>
                        <a:srgbClr val="FFFFFF"/>
                      </a:solidFill>
                      <a:latin typeface="Source Han Sans SC"/>
                      <a:ea typeface="Source Han Sans SC"/>
                      <a:cs typeface="Source Han Sans SC"/>
                    </a:defRPr>
                  </a:pPr>
                </a:p>
              </c:txPr>
              <c:dLblPos val="ctr"/>
              <c:showLegendKey val="0"/>
              <c:showVal val="0"/>
              <c:showCatName val="0"/>
              <c:showSerName val="0"/>
              <c:showPercent val="0"/>
              <c:showBubbleSize val="0"/>
              <c:extLst>
                <c:ext xmlns:c15="http://schemas.microsoft.com/office/drawing/2012/chart" uri="{CE6537A1-D6FC-4f65-9D91-7224C49458BB}"/>
              </c:extLst>
            </c:dLbl>
            <c:dLbl>
              <c:idx val="1"/>
              <c:layout/>
              <c:tx>
                <c:rich>
                  <a:bodyPr rot="0" spcFirstLastPara="0" vertOverflow="ellipsis" vert="horz" wrap="square" lIns="38100" tIns="19050" rIns="38100" bIns="19050" anchor="ctr" anchorCtr="1"/>
                  <a:lstStyle/>
                  <a:p>
                    <a:pPr>
                      <a:defRPr lang="zh-CN" sz="2175" b="1" i="0" u="none" strike="noStrike" kern="1200" baseline="0">
                        <a:solidFill>
                          <a:srgbClr val="0B1220"/>
                        </a:solidFill>
                        <a:latin typeface="Source Han Sans SC"/>
                        <a:ea typeface="Source Han Sans SC"/>
                        <a:cs typeface="Source Han Sans SC"/>
                      </a:defRPr>
                    </a:pPr>
                    <a:r>
                      <a:rPr sz="2175" b="1">
                        <a:solidFill>
                          <a:srgbClr val="0B1220"/>
                        </a:solidFill>
                        <a:latin typeface="Source Han Sans SC"/>
                        <a:ea typeface="Source Han Sans SC"/>
                        <a:cs typeface="Source Han Sans SC"/>
                      </a:rPr>
                      <a:t>−$79,200</a:t>
                    </a:r>
                    <a:endParaRPr sz="2175" b="1">
                      <a:solidFill>
                        <a:srgbClr val="0B1220"/>
                      </a:solidFill>
                      <a:latin typeface="Source Han Sans SC"/>
                      <a:ea typeface="Source Han Sans SC"/>
                      <a:cs typeface="Source Han Sans SC"/>
                    </a:endParaRPr>
                  </a:p>
                </c:rich>
              </c:tx>
              <c:numFmt formatCode="General" sourceLinked="1"/>
              <c:spPr>
                <a:noFill/>
                <a:ln>
                  <a:noFill/>
                </a:ln>
                <a:effectLst/>
              </c:spPr>
              <c:txPr>
                <a:bodyPr rot="0" spcFirstLastPara="0" vertOverflow="ellipsis" vert="horz" wrap="square" lIns="38100" tIns="19050" rIns="38100" bIns="19050" anchor="ctr" anchorCtr="1"/>
                <a:lstStyle/>
                <a:p>
                  <a:pPr>
                    <a:defRPr lang="zh-CN" sz="2175" b="1" i="0" u="none" strike="noStrike" kern="1200" baseline="0">
                      <a:solidFill>
                        <a:srgbClr val="0B1220"/>
                      </a:solidFill>
                      <a:latin typeface="Source Han Sans SC"/>
                      <a:ea typeface="Source Han Sans SC"/>
                      <a:cs typeface="Source Han Sans SC"/>
                    </a:defRPr>
                  </a:pPr>
                </a:p>
              </c:txPr>
              <c:dLblPos val="ctr"/>
              <c:showLegendKey val="0"/>
              <c:showVal val="0"/>
              <c:showCatName val="0"/>
              <c:showSerName val="0"/>
              <c:showPercent val="0"/>
              <c:showBubbleSize val="0"/>
              <c:extLst>
                <c:ext xmlns:c15="http://schemas.microsoft.com/office/drawing/2012/chart" uri="{CE6537A1-D6FC-4f65-9D91-7224C49458BB}"/>
              </c:extLst>
            </c:dLbl>
            <c:dLbl>
              <c:idx val="2"/>
              <c:layout/>
              <c:tx>
                <c:rich>
                  <a:bodyPr rot="0" spcFirstLastPara="0" vertOverflow="ellipsis" vert="horz" wrap="square" lIns="38100" tIns="19050" rIns="38100" bIns="19050" anchor="ctr" anchorCtr="1"/>
                  <a:lstStyle/>
                  <a:p>
                    <a:pPr>
                      <a:defRPr lang="zh-CN" sz="2175" b="1" i="0" u="none" strike="noStrike" kern="1200" baseline="0">
                        <a:solidFill>
                          <a:srgbClr val="0B1220"/>
                        </a:solidFill>
                        <a:latin typeface="Source Han Sans SC"/>
                        <a:ea typeface="Source Han Sans SC"/>
                        <a:cs typeface="Source Han Sans SC"/>
                      </a:defRPr>
                    </a:pPr>
                    <a:r>
                      <a:rPr sz="2175" b="1">
                        <a:solidFill>
                          <a:srgbClr val="0B1220"/>
                        </a:solidFill>
                        <a:latin typeface="Source Han Sans SC"/>
                        <a:ea typeface="Source Han Sans SC"/>
                        <a:cs typeface="Source Han Sans SC"/>
                      </a:rPr>
                      <a:t>−$31,620</a:t>
                    </a:r>
                    <a:endParaRPr sz="2175" b="1">
                      <a:solidFill>
                        <a:srgbClr val="0B1220"/>
                      </a:solidFill>
                      <a:latin typeface="Source Han Sans SC"/>
                      <a:ea typeface="Source Han Sans SC"/>
                      <a:cs typeface="Source Han Sans SC"/>
                    </a:endParaRPr>
                  </a:p>
                </c:rich>
              </c:tx>
              <c:numFmt formatCode="General" sourceLinked="1"/>
              <c:spPr>
                <a:noFill/>
                <a:ln>
                  <a:noFill/>
                </a:ln>
                <a:effectLst/>
              </c:spPr>
              <c:txPr>
                <a:bodyPr rot="0" spcFirstLastPara="0" vertOverflow="ellipsis" vert="horz" wrap="square" lIns="38100" tIns="19050" rIns="38100" bIns="19050" anchor="ctr" anchorCtr="1"/>
                <a:lstStyle/>
                <a:p>
                  <a:pPr>
                    <a:defRPr lang="zh-CN" sz="2175" b="1" i="0" u="none" strike="noStrike" kern="1200" baseline="0">
                      <a:solidFill>
                        <a:srgbClr val="0B1220"/>
                      </a:solidFill>
                      <a:latin typeface="Source Han Sans SC"/>
                      <a:ea typeface="Source Han Sans SC"/>
                      <a:cs typeface="Source Han Sans SC"/>
                    </a:defRPr>
                  </a:pPr>
                </a:p>
              </c:txPr>
              <c:dLblPos val="ctr"/>
              <c:showLegendKey val="0"/>
              <c:showVal val="0"/>
              <c:showCatName val="0"/>
              <c:showSerName val="0"/>
              <c:showPercent val="0"/>
              <c:showBubbleSize val="0"/>
              <c:extLst>
                <c:ext xmlns:c15="http://schemas.microsoft.com/office/drawing/2012/chart" uri="{CE6537A1-D6FC-4f65-9D91-7224C49458BB}"/>
              </c:extLst>
            </c:dLbl>
            <c:dLbl>
              <c:idx val="3"/>
              <c:layout/>
              <c:tx>
                <c:rich>
                  <a:bodyPr rot="0" spcFirstLastPara="0" vertOverflow="ellipsis" vert="horz" wrap="square" lIns="38100" tIns="19050" rIns="38100" bIns="19050" anchor="ctr" anchorCtr="1"/>
                  <a:lstStyle/>
                  <a:p>
                    <a:pPr>
                      <a:defRPr lang="zh-CN" sz="2175" b="1" i="0" u="none" strike="noStrike" kern="1200" baseline="0">
                        <a:solidFill>
                          <a:srgbClr val="FFFFFF"/>
                        </a:solidFill>
                        <a:latin typeface="Source Han Sans SC"/>
                        <a:ea typeface="Source Han Sans SC"/>
                        <a:cs typeface="Source Han Sans SC"/>
                      </a:defRPr>
                    </a:pPr>
                    <a:r>
                      <a:rPr sz="2175" b="1">
                        <a:solidFill>
                          <a:srgbClr val="FFFFFF"/>
                        </a:solidFill>
                        <a:latin typeface="Source Han Sans SC"/>
                        <a:ea typeface="Source Han Sans SC"/>
                        <a:cs typeface="Source Han Sans SC"/>
                      </a:rPr>
                      <a:t>$33,622</a:t>
                    </a:r>
                    <a:endParaRPr sz="2175" b="1">
                      <a:solidFill>
                        <a:srgbClr val="FFFFFF"/>
                      </a:solidFill>
                      <a:latin typeface="Source Han Sans SC"/>
                      <a:ea typeface="Source Han Sans SC"/>
                      <a:cs typeface="Source Han Sans SC"/>
                    </a:endParaRPr>
                  </a:p>
                </c:rich>
              </c:tx>
              <c:numFmt formatCode="General" sourceLinked="1"/>
              <c:spPr>
                <a:noFill/>
                <a:ln>
                  <a:noFill/>
                </a:ln>
                <a:effectLst/>
              </c:spPr>
              <c:txPr>
                <a:bodyPr rot="0" spcFirstLastPara="0" vertOverflow="ellipsis" vert="horz" wrap="square" lIns="38100" tIns="19050" rIns="38100" bIns="19050" anchor="ctr" anchorCtr="1"/>
                <a:lstStyle/>
                <a:p>
                  <a:pPr>
                    <a:defRPr lang="zh-CN" sz="2175" b="1" i="0" u="none" strike="noStrike" kern="1200" baseline="0">
                      <a:solidFill>
                        <a:srgbClr val="FFFFFF"/>
                      </a:solidFill>
                      <a:latin typeface="Source Han Sans SC"/>
                      <a:ea typeface="Source Han Sans SC"/>
                      <a:cs typeface="Source Han Sans SC"/>
                    </a:defRPr>
                  </a:pPr>
                </a:p>
              </c:txPr>
              <c:dLblPos val="ctr"/>
              <c:showLegendKey val="0"/>
              <c:showVal val="0"/>
              <c:showCatName val="0"/>
              <c:showSerName val="0"/>
              <c:showPercent val="0"/>
              <c:showBubbleSize val="0"/>
              <c:extLst>
                <c:ext xmlns:c15="http://schemas.microsoft.com/office/drawing/2012/chart" uri="{CE6537A1-D6FC-4f65-9D91-7224C49458BB}"/>
              </c:extLst>
            </c:dLbl>
            <c:spPr>
              <a:noFill/>
              <a:ln>
                <a:noFill/>
              </a:ln>
              <a:effectLst/>
            </c:spPr>
            <c:txPr>
              <a:bodyPr rot="0" spcFirstLastPara="0" vertOverflow="ellipsis" vert="horz" wrap="square" lIns="38100" tIns="19050" rIns="38100" bIns="19050" anchor="ctr" anchorCtr="1"/>
              <a:lstStyle/>
              <a:p>
                <a:pPr>
                  <a:defRPr lang="zh-CN" sz="1000" b="0" i="0" u="none" strike="noStrike" kern="1200" baseline="0">
                    <a:solidFill>
                      <a:schemeClr val="tx1"/>
                    </a:solidFill>
                    <a:latin typeface="+mn-lt"/>
                    <a:ea typeface="+mn-ea"/>
                    <a:cs typeface="+mn-cs"/>
                  </a:defRPr>
                </a:pPr>
              </a:p>
            </c:txPr>
            <c:dLblPos val="ctr"/>
            <c:showLegendKey val="1"/>
            <c:showVal val="1"/>
            <c:showCatName val="1"/>
            <c:showSerName val="1"/>
            <c:showPercent val="1"/>
            <c:showBubbleSize val="1"/>
            <c:showLeaderLines val="0"/>
            <c:extLst>
              <c:ext xmlns:c15="http://schemas.microsoft.com/office/drawing/2012/chart" uri="{CE6537A1-D6FC-4f65-9D91-7224C49458BB}">
                <c15:layout/>
                <c15:showLeaderLines val="0"/>
                <c15:leaderLines/>
              </c:ext>
            </c:extLst>
          </c:dLbls>
          <c:cat>
            <c:strRef>
              <c:f>'Chart Data'!$C$2:$C$5</c:f>
              <c:strCache>
                <c:ptCount val="4"/>
                <c:pt idx="0">
                  <c:v>Capacity value</c:v>
                </c:pt>
                <c:pt idx="1">
                  <c:v>Supplier fees</c:v>
                </c:pt>
                <c:pt idx="2">
                  <c:v>Internal time</c:v>
                </c:pt>
                <c:pt idx="3">
                  <c:v>Net value</c:v>
                </c:pt>
              </c:strCache>
            </c:strRef>
          </c:cat>
          <c:val>
            <c:numRef>
              <c:f>'Chart Data'!$D$2:$D$5</c:f>
              <c:numCache>
                <c:formatCode>"$"#,##0</c:formatCode>
                <c:ptCount val="4"/>
                <c:pt idx="0">
                  <c:v>144442.2</c:v>
                </c:pt>
                <c:pt idx="1">
                  <c:v>79200</c:v>
                </c:pt>
                <c:pt idx="2">
                  <c:v>31620</c:v>
                </c:pt>
                <c:pt idx="3">
                  <c:v>33622.2</c:v>
                </c:pt>
              </c:numCache>
            </c:numRef>
          </c:val>
        </c:ser>
        <c:dLbls>
          <c:showLegendKey val="0"/>
          <c:showVal val="0"/>
          <c:showCatName val="0"/>
          <c:showSerName val="0"/>
          <c:showPercent val="0"/>
          <c:showBubbleSize val="0"/>
        </c:dLbls>
        <c:gapWidth val="70"/>
        <c:overlap val="100"/>
        <c:axId val="48650112"/>
        <c:axId val="48672768"/>
      </c:barChart>
      <c:catAx>
        <c:axId val="48650112"/>
        <c:scaling>
          <c:orientation val="minMax"/>
        </c:scaling>
        <c:delete val="0"/>
        <c:axPos val="b"/>
        <c:numFmt formatCode="General" sourceLinked="1"/>
        <c:majorTickMark val="none"/>
        <c:minorTickMark val="none"/>
        <c:tickLblPos val="nextTo"/>
        <c:spPr>
          <a:ln w="9525">
            <a:solidFill>
              <a:srgbClr val="DDE4F1"/>
            </a:solidFill>
            <a:prstDash val="solid"/>
            <a:round/>
          </a:ln>
        </c:spPr>
        <c:txPr>
          <a:bodyPr rot="-60000000" spcFirstLastPara="0" vertOverflow="ellipsis" vert="horz" wrap="square" anchor="ctr" anchorCtr="1"/>
          <a:lstStyle/>
          <a:p>
            <a:pPr>
              <a:defRPr lang="zh-CN" sz="1875" b="0" i="0" u="none" strike="noStrike" kern="1200" baseline="0">
                <a:solidFill>
                  <a:srgbClr val="667085"/>
                </a:solidFill>
                <a:latin typeface="Source Han Sans SC"/>
                <a:ea typeface="Source Han Sans SC"/>
                <a:cs typeface="Source Han Sans SC"/>
              </a:defRPr>
            </a:pPr>
          </a:p>
        </c:txPr>
        <c:crossAx val="48672768"/>
        <c:crosses val="autoZero"/>
        <c:auto val="1"/>
        <c:lblAlgn val="ctr"/>
        <c:lblOffset val="100"/>
        <c:noMultiLvlLbl val="0"/>
      </c:catAx>
      <c:valAx>
        <c:axId val="48672768"/>
        <c:scaling>
          <c:orientation val="minMax"/>
          <c:max val="160000"/>
          <c:min val="0"/>
        </c:scaling>
        <c:delete val="0"/>
        <c:axPos val="l"/>
        <c:majorGridlines>
          <c:spPr>
            <a:ln w="9525">
              <a:solidFill>
                <a:srgbClr val="DDE4F1"/>
              </a:solidFill>
              <a:prstDash val="solid"/>
              <a:round/>
            </a:ln>
          </c:spPr>
        </c:majorGridlines>
        <c:numFmt formatCode="&quot;$&quot;#,##0" sourceLinked="1"/>
        <c:majorTickMark val="none"/>
        <c:minorTickMark val="none"/>
        <c:tickLblPos val="nextTo"/>
        <c:spPr>
          <a:ln w="9525">
            <a:solidFill>
              <a:srgbClr val="D4D4D4"/>
            </a:solidFill>
            <a:prstDash val="solid"/>
            <a:round/>
          </a:ln>
        </c:spPr>
        <c:txPr>
          <a:bodyPr rot="-60000000" spcFirstLastPara="0" vertOverflow="ellipsis" vert="horz" wrap="square" anchor="ctr" anchorCtr="1"/>
          <a:lstStyle/>
          <a:p>
            <a:pPr>
              <a:defRPr lang="zh-CN" sz="1875" b="0" i="0" u="none" strike="noStrike" kern="1200" baseline="0">
                <a:solidFill>
                  <a:srgbClr val="667085"/>
                </a:solidFill>
                <a:latin typeface="Source Han Sans SC"/>
                <a:ea typeface="Source Han Sans SC"/>
                <a:cs typeface="Source Han Sans SC"/>
              </a:defRPr>
            </a:pPr>
          </a:p>
        </c:txPr>
        <c:crossAx val="48650112"/>
        <c:crosses val="autoZero"/>
        <c:crossBetween val="between"/>
        <c:majorUnit val="40000"/>
      </c:valAx>
      <c:spPr>
        <a:noFill/>
        <a:ln w="0">
          <a:noFill/>
        </a:ln>
      </c:spPr>
    </c:plotArea>
    <c:plotVisOnly val="1"/>
    <c:dispBlanksAs val="gap"/>
    <c:showDLblsOverMax val="0"/>
    <c:extLst>
      <c:ext uri="{0b15fc19-7d7d-44ad-8c2d-2c3a37ce22c3}">
        <chartProps xmlns="https://web.wps.cn/et/2018/main" chartId="{34707919-060f-4659-8c0f-466b27d22d20}"/>
      </c:ext>
    </c:extLst>
  </c:chart>
  <c:spPr>
    <a:noFill/>
    <a:ln w="0">
      <a:noFill/>
    </a:ln>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Net economic value</c:f>
              <c:strCache>
                <c:ptCount val="1"/>
                <c:pt idx="0">
                  <c:v>Net economic value</c:v>
                </c:pt>
              </c:strCache>
            </c:strRef>
          </c:tx>
          <c:spPr>
            <a:ln w="38100" cap="rnd">
              <a:solidFill>
                <a:srgbClr val="2456F0"/>
              </a:solidFill>
              <a:prstDash val="solid"/>
              <a:round/>
            </a:ln>
          </c:spPr>
          <c:marker>
            <c:symbol val="circle"/>
            <c:size val="9"/>
            <c:spPr>
              <a:solidFill>
                <a:srgbClr val="2456F0"/>
              </a:solidFill>
            </c:spPr>
          </c:marker>
          <c:dLbls>
            <c:delete val="1"/>
          </c:dLbls>
          <c:xVal>
            <c:numRef>
              <c:f>'Chart Data'!$A$2:$A$9</c:f>
              <c:numCache>
                <c:formatCode>General</c:formatCode>
                <c:ptCount val="8"/>
                <c:pt idx="0">
                  <c:v>0.5</c:v>
                </c:pt>
                <c:pt idx="1">
                  <c:v>0.6</c:v>
                </c:pt>
                <c:pt idx="2">
                  <c:v>0.7</c:v>
                </c:pt>
                <c:pt idx="3">
                  <c:v>0.75</c:v>
                </c:pt>
                <c:pt idx="4">
                  <c:v>0.767227</c:v>
                </c:pt>
                <c:pt idx="5">
                  <c:v>0.8</c:v>
                </c:pt>
                <c:pt idx="6">
                  <c:v>0.9</c:v>
                </c:pt>
                <c:pt idx="7">
                  <c:v>1</c:v>
                </c:pt>
              </c:numCache>
            </c:numRef>
          </c:xVal>
          <c:yVal>
            <c:numRef>
              <c:f>'Chart Data'!$B$2:$B$9</c:f>
              <c:numCache>
                <c:formatCode>"$"#,##0;\-"$"#,##0</c:formatCode>
                <c:ptCount val="8"/>
                <c:pt idx="0">
                  <c:v>-38598.9</c:v>
                </c:pt>
                <c:pt idx="1">
                  <c:v>-24154.68</c:v>
                </c:pt>
                <c:pt idx="2">
                  <c:v>-9710.46</c:v>
                </c:pt>
                <c:pt idx="3">
                  <c:v>-2488.35</c:v>
                </c:pt>
                <c:pt idx="4">
                  <c:v>-0.04</c:v>
                </c:pt>
                <c:pt idx="5">
                  <c:v>4733.76</c:v>
                </c:pt>
                <c:pt idx="6">
                  <c:v>19177.98</c:v>
                </c:pt>
                <c:pt idx="7">
                  <c:v>33622.2</c:v>
                </c:pt>
              </c:numCache>
            </c:numRef>
          </c:yVal>
          <c:smooth val="1"/>
        </c:ser>
        <c:ser>
          <c:idx val="1"/>
          <c:order val="1"/>
          <c:tx>
            <c:strRef>
              <c:f>Zero</c:f>
              <c:strCache>
                <c:ptCount val="1"/>
                <c:pt idx="0">
                  <c:v>Zero</c:v>
                </c:pt>
              </c:strCache>
            </c:strRef>
          </c:tx>
          <c:spPr>
            <a:ln w="9525" cap="rnd">
              <a:solidFill>
                <a:srgbClr val="919BB0"/>
              </a:solidFill>
              <a:prstDash val="solid"/>
              <a:round/>
            </a:ln>
          </c:spPr>
          <c:marker>
            <c:symbol val="none"/>
          </c:marker>
          <c:dLbls>
            <c:delete val="1"/>
          </c:dLbls>
          <c:xVal>
            <c:numRef>
              <c:f>'Chart Data'!$C$2:$C$3</c:f>
              <c:numCache>
                <c:formatCode>General</c:formatCode>
                <c:ptCount val="2"/>
                <c:pt idx="0">
                  <c:v>0.5</c:v>
                </c:pt>
                <c:pt idx="1">
                  <c:v>1</c:v>
                </c:pt>
              </c:numCache>
            </c:numRef>
          </c:xVal>
          <c:yVal>
            <c:numRef>
              <c:f>'Chart Data'!$D$2:$D$3</c:f>
              <c:numCache>
                <c:formatCode>"$"#,##0;\-"$"#,##0</c:formatCode>
                <c:ptCount val="2"/>
                <c:pt idx="0">
                  <c:v>0</c:v>
                </c:pt>
                <c:pt idx="1">
                  <c:v>0</c:v>
                </c:pt>
              </c:numCache>
            </c:numRef>
          </c:yVal>
          <c:smooth val="1"/>
        </c:ser>
        <c:dLbls>
          <c:showLegendKey val="0"/>
          <c:showVal val="0"/>
          <c:showCatName val="0"/>
          <c:showSerName val="0"/>
          <c:showPercent val="0"/>
          <c:showBubbleSize val="0"/>
        </c:dLbls>
        <c:axId val="48650112"/>
        <c:axId val="48672768"/>
      </c:scatterChart>
      <c:valAx>
        <c:axId val="48650112"/>
        <c:scaling>
          <c:orientation val="minMax"/>
          <c:max val="1"/>
          <c:min val="0.5"/>
        </c:scaling>
        <c:delete val="0"/>
        <c:axPos val="b"/>
        <c:title>
          <c:tx>
            <c:rich>
              <a:bodyPr rot="0" spcFirstLastPara="0" vertOverflow="ellipsis" vert="horz" wrap="square" anchor="ctr" anchorCtr="1"/>
              <a:lstStyle/>
              <a:p>
                <a:pPr>
                  <a:defRPr lang="zh-CN" sz="1000" b="1" i="0" u="none" strike="noStrike" kern="1200" baseline="0">
                    <a:solidFill>
                      <a:schemeClr val="tx1"/>
                    </a:solidFill>
                    <a:latin typeface="+mn-lt"/>
                    <a:ea typeface="+mn-ea"/>
                    <a:cs typeface="+mn-cs"/>
                  </a:defRPr>
                </a:pPr>
                <a:r>
                  <a:rPr sz="2025">
                    <a:solidFill>
                      <a:srgbClr val="667085"/>
                    </a:solidFill>
                    <a:latin typeface="Source Han Sans SC"/>
                    <a:ea typeface="Source Han Sans SC"/>
                    <a:cs typeface="Source Han Sans SC"/>
                  </a:rPr>
                  <a:t>Productive use of released time</a:t>
                </a:r>
                <a:endParaRPr sz="2025">
                  <a:solidFill>
                    <a:srgbClr val="667085"/>
                  </a:solidFill>
                  <a:latin typeface="Source Han Sans SC"/>
                  <a:ea typeface="Source Han Sans SC"/>
                  <a:cs typeface="Source Han Sans SC"/>
                </a:endParaRPr>
              </a:p>
            </c:rich>
          </c:tx>
          <c:layout/>
          <c:overlay val="0"/>
        </c:title>
        <c:numFmt formatCode="General" sourceLinked="1"/>
        <c:majorTickMark val="none"/>
        <c:minorTickMark val="none"/>
        <c:tickLblPos val="nextTo"/>
        <c:spPr>
          <a:ln w="9525">
            <a:solidFill>
              <a:srgbClr val="D4D4D4"/>
            </a:solidFill>
            <a:prstDash val="solid"/>
            <a:round/>
          </a:ln>
        </c:spPr>
        <c:txPr>
          <a:bodyPr rot="-60000000" spcFirstLastPara="0" vertOverflow="ellipsis" vert="horz" wrap="square" anchor="ctr" anchorCtr="1"/>
          <a:lstStyle/>
          <a:p>
            <a:pPr>
              <a:defRPr lang="zh-CN" sz="1875" b="0" i="0" u="none" strike="noStrike" kern="1200" baseline="0">
                <a:solidFill>
                  <a:srgbClr val="667085"/>
                </a:solidFill>
                <a:latin typeface="Source Han Sans SC"/>
                <a:ea typeface="Source Han Sans SC"/>
                <a:cs typeface="Source Han Sans SC"/>
              </a:defRPr>
            </a:pPr>
          </a:p>
        </c:txPr>
        <c:crossAx val="48672768"/>
        <c:crosses val="autoZero"/>
        <c:crossBetween val="midCat"/>
        <c:majorUnit val="0.1"/>
      </c:valAx>
      <c:valAx>
        <c:axId val="48672768"/>
        <c:scaling>
          <c:orientation val="minMax"/>
          <c:max val="40000"/>
          <c:min val="-40000"/>
        </c:scaling>
        <c:delete val="0"/>
        <c:axPos val="l"/>
        <c:majorGridlines>
          <c:spPr>
            <a:ln w="9525">
              <a:solidFill>
                <a:srgbClr val="DDE4F1"/>
              </a:solidFill>
              <a:prstDash val="solid"/>
              <a:round/>
            </a:ln>
          </c:spPr>
        </c:majorGridlines>
        <c:title>
          <c:tx>
            <c:rich>
              <a:bodyPr rot="-5400000" spcFirstLastPara="0" vertOverflow="ellipsis" vert="horz" wrap="square" anchor="ctr" anchorCtr="1"/>
              <a:lstStyle/>
              <a:p>
                <a:pPr>
                  <a:defRPr lang="zh-CN" sz="1000" b="1" i="0" u="none" strike="noStrike" kern="1200" baseline="0">
                    <a:solidFill>
                      <a:schemeClr val="tx1"/>
                    </a:solidFill>
                    <a:latin typeface="+mn-lt"/>
                    <a:ea typeface="+mn-ea"/>
                    <a:cs typeface="+mn-cs"/>
                  </a:defRPr>
                </a:pPr>
                <a:r>
                  <a:rPr sz="2025">
                    <a:solidFill>
                      <a:srgbClr val="667085"/>
                    </a:solidFill>
                    <a:latin typeface="Source Han Sans SC"/>
                    <a:ea typeface="Source Han Sans SC"/>
                    <a:cs typeface="Source Han Sans SC"/>
                  </a:rPr>
                  <a:t>Year 1 net economic value (USD)</a:t>
                </a:r>
                <a:endParaRPr sz="2025">
                  <a:solidFill>
                    <a:srgbClr val="667085"/>
                  </a:solidFill>
                  <a:latin typeface="Source Han Sans SC"/>
                  <a:ea typeface="Source Han Sans SC"/>
                  <a:cs typeface="Source Han Sans SC"/>
                </a:endParaRPr>
              </a:p>
            </c:rich>
          </c:tx>
          <c:layout/>
          <c:overlay val="0"/>
        </c:title>
        <c:numFmt formatCode="&quot;$&quot;#,##0;\-&quot;$&quot;#,##0" sourceLinked="1"/>
        <c:majorTickMark val="none"/>
        <c:minorTickMark val="none"/>
        <c:tickLblPos val="nextTo"/>
        <c:spPr>
          <a:ln w="9525">
            <a:solidFill>
              <a:srgbClr val="D4D4D4"/>
            </a:solidFill>
            <a:prstDash val="solid"/>
            <a:round/>
          </a:ln>
        </c:spPr>
        <c:txPr>
          <a:bodyPr rot="-60000000" spcFirstLastPara="0" vertOverflow="ellipsis" vert="horz" wrap="square" anchor="ctr" anchorCtr="1"/>
          <a:lstStyle/>
          <a:p>
            <a:pPr>
              <a:defRPr lang="zh-CN" sz="1875" b="0" i="0" u="none" strike="noStrike" kern="1200" baseline="0">
                <a:solidFill>
                  <a:srgbClr val="667085"/>
                </a:solidFill>
                <a:latin typeface="Source Han Sans SC"/>
                <a:ea typeface="Source Han Sans SC"/>
                <a:cs typeface="Source Han Sans SC"/>
              </a:defRPr>
            </a:pPr>
          </a:p>
        </c:txPr>
        <c:crossAx val="48650112"/>
        <c:crosses val="autoZero"/>
        <c:crossBetween val="midCat"/>
        <c:majorUnit val="20000"/>
      </c:valAx>
      <c:spPr>
        <a:noFill/>
        <a:ln w="0">
          <a:noFill/>
        </a:ln>
      </c:spPr>
    </c:plotArea>
    <c:plotVisOnly val="1"/>
    <c:dispBlanksAs val="gap"/>
    <c:showDLblsOverMax val="0"/>
    <c:extLst>
      <c:ext uri="{0b15fc19-7d7d-44ad-8c2d-2c3a37ce22c3}">
        <chartProps xmlns="https://web.wps.cn/et/2018/main" chartId="{2616cdb7-7fce-43d9-a3a9-49b501ad40c2}"/>
      </c:ext>
    </c:extLst>
  </c:chart>
  <c:spPr>
    <a:noFill/>
    <a:ln w="0">
      <a:noFill/>
    </a:ln>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Header Placeholder"/>
          <p:cNvSpPr/>
          <p:nvPr>
            <p:ph type="hdr" sz="quarter"/>
          </p:nvPr>
        </p:nvSpPr>
        <p:spPr>
          <a:prstGeom prst="rect">
            <a:avLst/>
          </a:prstGeom>
        </p:spPr>
        <p:txBody>
          <a:bodyPr/>
          <a:lstStyle/>
          <a:p/>
        </p:txBody>
      </p:sp>
      <p:sp>
        <p:nvSpPr>
          <p:cNvPr id="3" name="Date Placeholder"/>
          <p:cNvSpPr/>
          <p:nvPr>
            <p:ph type="dt" sz="quarter" idx="1"/>
          </p:nvPr>
        </p:nvSpPr>
        <p:spPr>
          <a:prstGeom prst="rect">
            <a:avLst/>
          </a:prstGeom>
        </p:spPr>
        <p:txBody>
          <a:bodyPr/>
          <a:lstStyle/>
          <a:p/>
        </p:txBody>
      </p:sp>
      <p:sp>
        <p:nvSpPr>
          <p:cNvPr id="4" name="Slide Image Placeholder"/>
          <p:cNvSpPr/>
          <p:nvPr>
            <p:ph type="sldImg" idx="2"/>
          </p:nvPr>
        </p:nvSpPr>
        <p:spPr>
          <a:prstGeom prst="rect">
            <a:avLst/>
          </a:prstGeom>
        </p:spPr>
        <p:txBody>
          <a:bodyPr/>
          <a:lstStyle/>
          <a:p/>
        </p:txBody>
      </p:sp>
      <p:sp>
        <p:nvSpPr>
          <p:cNvPr id="5" name="Notes Placeholder"/>
          <p:cNvSpPr/>
          <p:nvPr>
            <p:ph type="body" sz="quarter" idx="3"/>
          </p:nvPr>
        </p:nvSpPr>
        <p:spPr>
          <a:prstGeom prst="rect">
            <a:avLst/>
          </a:prstGeom>
        </p:spPr>
        <p:txBody>
          <a:bodyPr/>
          <a:lstStyle/>
          <a:p/>
        </p:txBody>
      </p:sp>
      <p:sp>
        <p:nvSpPr>
          <p:cNvPr id="6" name="Footer Placeholder"/>
          <p:cNvSpPr/>
          <p:nvPr>
            <p:ph type="ftr" sz="quarter" idx="4"/>
          </p:nvPr>
        </p:nvSpPr>
        <p:spPr>
          <a:prstGeom prst="rect">
            <a:avLst/>
          </a:prstGeom>
        </p:spPr>
        <p:txBody>
          <a:bodyPr/>
          <a:lstStyle/>
          <a:p/>
        </p:txBody>
      </p:sp>
      <p:sp>
        <p:nvSpPr>
          <p:cNvPr id="7" name="Slide Number Placeholder"/>
          <p:cNvSpPr/>
          <p:nvPr>
            <p:ph type="sldNum" sz="quarter" idx="5"/>
          </p:nvPr>
        </p:nvSpPr>
        <p:spPr>
          <a:prstGeom prst="rect">
            <a:avLst/>
          </a:prstGeom>
        </p:spPr>
        <p:txBody>
          <a:bodyPr/>
          <a:lstStyle/>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Thank you for joining this joint evaluation of Noumi for AsterVale. Our recommendation is to use a bounded pilot to test whether project continuity and editable work products improve the two preparation workflows. The supplied baseline shows a meaningful preparation workload, but it does not tell us how much improvement Noumi will deliver. We will show how authorized evidence and scoped working preferences support the proposed workflow, then explain the tests needed to verify those capabilities. We will also compare the governance trade-offs and separate the modeled capacity value from cash savings. The decision for this session is pilot readiness, with quality, economics and separate approval gates determining any later expansion.</a:t>
            </a:r>
          </a:p>
          <a:p/>
          <a:p>
            <a:r>
              <a:t>[Q&amp;A | as needed]</a:t>
            </a:r>
          </a:p>
          <a:p>
            <a:r>
              <a:t>- Q: Is this an implementation commitment?</a:t>
            </a:r>
          </a:p>
          <a:p>
            <a:r>
              <a:t>  A: This is a planned evaluation working session; purchase scope and commitments require the executed order and applicable schedules.</a:t>
            </a:r>
          </a:p>
          <a:p/>
          <a:p>
            <a:r>
              <a:t>Sources | reference only; do not present</a:t>
            </a:r>
          </a:p>
          <a:p>
            <a:r>
              <a:t>astervale-customer-evaluation.pptx, supplied customer evaluation deck, slide 1; AsterVale_Opportunity_Brief.md, v1.1, 1 October 2026, section 4</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We will work through three questions. First, what recurring preparation problem makes the evaluation worthwhile? Second, how would authorized project evidence, reusable preferences and editable outputs address it, and what should we observe? Third, what economics and pilot evidence should govern expansion? The first section is deliberately short because you know your own business; most of the time is devoted to the workflow and decision conditions.</a:t>
            </a:r>
          </a:p>
          <a:p/>
          <a:p>
            <a:r>
              <a:t>[Q&amp;A | as needed]</a:t>
            </a:r>
          </a:p>
          <a:p/>
          <a:p/>
          <a:p>
            <a:r>
              <a:t>Sources | reference only; do not present</a:t>
            </a:r>
          </a:p>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AsterVale already knows these workflows, so I will use the baseline only to size the opportunity. The largest category is proposal work, with 24 packages taking 14 hours each, or 336 hours a month. Briefing packs and presentation preparation each contribute another 240 hours. These categories are mutually exclusive and total 816 hours for the whole 60-user cohort, rather than for each person. Manager review is outside this baseline, so the evaluation must also measure review and correction effort instead of assuming faster drafting is a net improvement. The next question is which part of this workload Noumi could reasonably change.</a:t>
            </a:r>
          </a:p>
          <a:p/>
          <a:p>
            <a:r>
              <a:t>[Q&amp;A | as needed]</a:t>
            </a:r>
          </a:p>
          <a:p>
            <a:r>
              <a:t>- Q: Does 816 hours represent potential savings?</a:t>
            </a:r>
          </a:p>
          <a:p>
            <a:r>
              <a:t>  A: No. It is the supplied preparation baseline; the share reduced and the review effort remain to be measured.</a:t>
            </a:r>
          </a:p>
          <a:p/>
          <a:p>
            <a:r>
              <a:t>Sources | reference only; do not present</a:t>
            </a:r>
          </a:p>
          <a:p>
            <a:r>
              <a:t>AsterVale_Opportunity_Brief.md, v1.1, 1 October 2026, section 6</a:t>
            </a:r>
          </a:p>
          <a:p>
            <a:r>
              <a:t>AsterVale_Opportunity_Brief.md, v1.1, 1 October 2026, sections 3, 5–6</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The discovery comments point to a specific source of friction rather than a general need for more generated text. Before a new proposal or meeting task, people have to find the relevant evidence and rebuild the project context. They may also repeat a preference that was already agreed in earlier work. Those are two different needs: source retrieval keeps the facts current, while learning preserves suitable working guidance. We have not measured how much of the 816 hours is caused by either activity, so I am treating continuity as a hypothesis for evaluation. The proposed workflow should make both behaviors visible and keep their controls separate.</a:t>
            </a:r>
          </a:p>
          <a:p/>
          <a:p>
            <a:r>
              <a:t>[Q&amp;A | as needed]</a:t>
            </a:r>
          </a:p>
          <a:p>
            <a:r>
              <a:t>- Q: Can memory replace the source library?</a:t>
            </a:r>
          </a:p>
          <a:p>
            <a:r>
              <a:t>  A: No. Prices, dates, client facts and approved requirements still need current authorized source documents.</a:t>
            </a:r>
          </a:p>
          <a:p/>
          <a:p>
            <a:r>
              <a:t>Sources | reference only; do not present</a:t>
            </a:r>
          </a:p>
          <a:p>
            <a:r>
              <a:t>AsterVale_Opportunity_Brief.md, v1.1, 1 October 2026, sections 2–3, discovery comments</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This is the proposed operating model for the two workflows. Noumi searches the authorized project library to select relevant files, rather than requiring the user to enumerate every file in the request. Proposal preparation then uses that evidence for a Word response and an Excel matrix, while meeting preparation uses current project evidence for a presentation. A reviewer remains responsible for each consequential work product. The shared project supports continuity, but it does not grant access to every repository or authorize external sharing. Source versions and effective permissions must still be checked when a new task begins. Working preferences form a separate layer, which is the subject of the next page.</a:t>
            </a:r>
          </a:p>
          <a:p/>
          <a:p>
            <a:r>
              <a:t>[Q&amp;A | as needed]</a:t>
            </a:r>
          </a:p>
          <a:p>
            <a:r>
              <a:t>- Q: Does discovery guarantee every relevant file will be found?</a:t>
            </a:r>
          </a:p>
          <a:p>
            <a:r>
              <a:t>  A: No. Test known required and prohibited files, inspect the selected sources and record missed evidence.</a:t>
            </a:r>
          </a:p>
          <a:p/>
          <a:p>
            <a:r>
              <a:t>Sources | reference only; do not present</a:t>
            </a:r>
          </a:p>
          <a:p>
            <a:r>
              <a:t>Noumi_Product_Capabilities.md, Enterprise 2026.3, v1.1, 28 September 2026, CAP-003 and CAP-006</a:t>
            </a:r>
          </a:p>
          <a:p>
            <a:r>
              <a:t>Noumi_Product_Capabilities.md, Enterprise 2026.3, v1.1, 28 September 2026, CAP-008–012</a:t>
            </a:r>
          </a:p>
          <a:p>
            <a:r>
              <a:t>Noumi_Security_and_Data_Handling.md, v1.0, 28 September 2026, sections 3–4 and 9</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Here is how we can test learning rather than just show an attractive document. The user expresses a normal working preference while requesting an internal brief, as in the example on the page. We inspect the receipt to see whether Noumi recorded the correct wording and limited it to suitable decision briefs. We then start a fresh task with different files and do not repeat the instruction, checking both the output order and the applied record. A one-document exception should change that document without overwriting the standing preference. Finally, we remove the rule and test in another fresh task, where the removed rule should no longer appear as applied guidance. Client facts still come from the new source files, and compulsory customer structures override the preference.</a:t>
            </a:r>
          </a:p>
          <a:p/>
          <a:p>
            <a:r>
              <a:t>[Q&amp;A | as needed]</a:t>
            </a:r>
          </a:p>
          <a:p>
            <a:r>
              <a:t>- Q: Is a similarly structured document proof of memory?</a:t>
            </a:r>
          </a:p>
          <a:p>
            <a:r>
              <a:t>  A: No. The active record, its source and scope, and its application in a fresh task must also be inspected.</a:t>
            </a:r>
          </a:p>
          <a:p/>
          <a:p>
            <a:r>
              <a:t>Sources | reference only; do not present</a:t>
            </a:r>
          </a:p>
          <a:p>
            <a:r>
              <a:t>Noumi_Product_Capabilities.md, Enterprise 2026.3, v1.1, 28 September 2026, CAP-020–021 and Operating Guide sections 8.1–8.3</a:t>
            </a:r>
          </a:p>
          <a:p>
            <a:r>
              <a:t>Noumi_Product_Capabilities.md, Enterprise 2026.3, v1.1, 28 September 2026, WF-07</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During the live evaluation, we should record what each behavior actually demonstrates. For retrieval, the evidence is the selected file titles and versions, together with a test showing that an unauthorized source cannot be read. For learning, the evidence is a scoped saved rule and its application in a fresh task without repeating the preference. For execution, we need the resulting files plus drafting, review and correction records, including failed attempts. Jonah and Rachel can assess content and working-guidance behavior, while Omar and Leila assess the access and security checks. A Done indicator means the task stopped, but does not prove that retrieval, learning or quality passed. We should now inspect the deliverables using their own acceptance tests.</a:t>
            </a:r>
          </a:p>
          <a:p/>
          <a:p>
            <a:r>
              <a:t>[Q&amp;A | as needed]</a:t>
            </a:r>
          </a:p>
          <a:p>
            <a:r>
              <a:t>- Q: Must the live demonstration complete every deletion and access test?</a:t>
            </a:r>
          </a:p>
          <a:p>
            <a:r>
              <a:t>  A: The session can demonstrate representative checks; the pilot must retain the full planned test evidence before acceptance.</a:t>
            </a:r>
          </a:p>
          <a:p/>
          <a:p>
            <a:r>
              <a:t>Sources | reference only; do not present</a:t>
            </a:r>
          </a:p>
          <a:p>
            <a:r>
              <a:t>Noumi_Product_Capabilities.md, Enterprise 2026.3, v1.1, 28 September 2026, CAP-003 and CAP-006</a:t>
            </a:r>
          </a:p>
          <a:p>
            <a:r>
              <a:t>Noumi_Product_Capabilities.md, Enterprise 2026.3, v1.1, 28 September 2026, WF-07</a:t>
            </a:r>
          </a:p>
          <a:p>
            <a:r>
              <a:t>AsterVale_Opportunity_Brief.md, v1.1, 1 October 2026, section 6; Noumi_Product_Capabilities.md, Enterprise 2026.3, v1.1, 28 September 2026, WF-07</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The output should be something the team can review and use in its normal tools. In Word, we check whether response identifiers and claims are traceable, and then make a real edit. In Excel, we inspect formulas and assumptions and confirm that recalculation and the corresponding response agree. In PowerPoint, we inspect the storyline and assumptions and make a content edit rather than accepting a file that merely opens. Some embedded graphics may still be images, and complex document formatting or workbook features need separate testing. The acceptance criterion is a usable work product with consistent facts across formats, not a blanket promise that every possible element is editable. These requirements also explain why native cross-format production matters in the product comparison.</a:t>
            </a:r>
          </a:p>
          <a:p/>
          <a:p>
            <a:r>
              <a:t>[Q&amp;A | as needed]</a:t>
            </a:r>
          </a:p>
          <a:p>
            <a:r>
              <a:t>- Q: Can every arbitrary Word template or PowerPoint shape be reproduced?</a:t>
            </a:r>
          </a:p>
          <a:p>
            <a:r>
              <a:t>  A: No. Test the required customer artifacts; the documented format boundaries do not support a universal fidelity claim.</a:t>
            </a:r>
          </a:p>
          <a:p/>
          <a:p>
            <a:r>
              <a:t>Sources | reference only; do not present</a:t>
            </a:r>
          </a:p>
          <a:p>
            <a:r>
              <a:t>Noumi_Product_Capabilities.md, Enterprise 2026.3, v1.1, 28 September 2026, CAP-008–012</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The choice depends on which priorities AsterVale treats as decisive. Noumi’s documented strengths are authorized project continuity and production of editable Word, Excel and PowerPoint work products. Workbench preserves investigations, but users select sources explicitly for new work, and its native exports do not include formula-bearing Excel or PowerPoint presentations. Workbench also has documented governed publication and SCIM, which is automated user and group provisioning. Noumi supports configurable single sign-on but does not supply SCIM, so that gap requires a customer decision and an operational plan. These are supplied release-specific descriptions rather than an independent benchmark. If publication governance or automated provisioning is mandatory, those requirements can outweigh the workflow benefits and change the selection.</a:t>
            </a:r>
          </a:p>
          <a:p/>
          <a:p>
            <a:r>
              <a:t>[Q&amp;A | as needed]</a:t>
            </a:r>
          </a:p>
          <a:p>
            <a:r>
              <a:t>- Q: Is either product certified by this comparison?</a:t>
            </a:r>
          </a:p>
          <a:p>
            <a:r>
              <a:t>  A: No. Documentation supports a scope comparison; the customer still needs configuration tests, security evidence and contractual review.</a:t>
            </a:r>
          </a:p>
          <a:p/>
          <a:p>
            <a:r>
              <a:t>Sources | reference only; do not present</a:t>
            </a:r>
          </a:p>
          <a:p>
            <a:r>
              <a:t>Noumi_Product_Capabilities.md, Enterprise 2026.3, v1.1, 28 September 2026, CAP-003 and CAP-006</a:t>
            </a:r>
          </a:p>
          <a:p>
            <a:r>
              <a:t>Crestline_Product_Documentation.pdf, Workbench 6.2, revision 1.0, 21 September 2026, section 6</a:t>
            </a:r>
          </a:p>
          <a:p>
            <a:r>
              <a:t>Crestline_Product_Documentation.pdf, Workbench 6.2, revision 1.0, 21 September 2026, sections 2, 4–5 and 7</a:t>
            </a:r>
          </a:p>
          <a:p>
            <a:r>
              <a:t>Noumi_Product_Capabilities.md, Enterprise 2026.3, v1.1, 28 September 2026, CAP-008–012</a:t>
            </a:r>
          </a:p>
          <a:p>
            <a:r>
              <a:t>Noumi_Security_and_Data_Handling.md, v1.0, 28 September 2026, sections 3–4 and 9</a:t>
            </a:r>
          </a:p>
          <a:p>
            <a:r>
              <a:t>Crestline_Product_Documentation.pdf, Workbench 6.2, revision 1.0, 21 September 2026, sections 2, 4–5 and 7</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The current model provides a planning estimate rather than evidence of achieved benefits. Its Year 1 ramp produces 1,699.32 released hours, valued at the supplied internal allocation rate of 85 dollars an hour. That creates about 144,442 dollars of capacity value under the stated reduction, adoption and productive-use assumptions. We subtract 79,200 dollars of estimated supplier fees and 31,620 dollars of internal setup, training and administration time. The result is 33,622 dollars of net economic value and a 30.3 percent economic return on the total economic cost. There is no evidenced reduction in paid spending in this model, so it does not establish cash savings or cash payback. The cost inputs and benefit assumptions therefore need validation, and the next page shows the most consequential sensitivity.</a:t>
            </a:r>
          </a:p>
          <a:p/>
          <a:p>
            <a:r>
              <a:t>[Q&amp;A | as needed]</a:t>
            </a:r>
          </a:p>
          <a:p>
            <a:r>
              <a:t>- Q: Are the commercial fees effective for purchase?</a:t>
            </a:r>
          </a:p>
          <a:p>
            <a:r>
              <a:t>  A: The supplied quote is dated 14 October while the model review is dated 8 October; Maya must reconcile issue status and applicable terms. Taxes and additional usage are excluded.</a:t>
            </a:r>
          </a:p>
          <a:p>
            <a:r>
              <a:t>- Q: What is the ramp calculation?</a:t>
            </a:r>
          </a:p>
          <a:p>
            <a:r>
              <a:t>  A: Monthly factors 0, 0, .25, .50, .75 and seven months at 1 sum to 8.5; 816 × .35 × .70 × 8.5 = 1,699.32 hours.</a:t>
            </a:r>
          </a:p>
          <a:p/>
          <a:p>
            <a:r>
              <a:t>Sources | reference only; do not present</a:t>
            </a:r>
          </a:p>
          <a:p>
            <a:r>
              <a:t>AsterVale_ROI_Model.xlsx, assessment dated 8 October 2026, ROI B6:B16; Inputs B18:B21</a:t>
            </a:r>
          </a:p>
          <a:p>
            <a:r>
              <a:t>AsterVale_ROI_Model.xlsx, assessment dated 8 October 2026, ROI B8, B10:B12, B17:B18 and Inputs B32</a:t>
            </a:r>
          </a:p>
          <a:p>
            <a:r>
              <a:t>AsterVale_ROI_Model.xlsx, assessment dated 8 October 2026, Inputs B29:B31 and B37:B48</a:t>
            </a:r>
          </a:p>
          <a:p>
            <a:r>
              <a:t>AsterVale_ROI_Model.xlsx, assessment dated 8 October 2026, Inputs B10:B14 and B58:B59</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The planning case is sensitive to whether released time has a valuable alternative use. With every other driver fixed, the Year 1 economic case crosses zero at about 76.7 percent productive use. At 75 percent it is slightly negative, while at 80 percent it is modestly positive. The full planning estimate assumes that all released time can be put to productive use, which has not been measured. The conservative scenario is a different test because reduction and adoption also fall, and it produces a loss of about 66,603 dollars. That scenario should not be plotted as if productive use alone caused the result. The pilot should therefore identify the alternative work, measure actual adoption and review effort, and refresh the economics before expansion.</a:t>
            </a:r>
          </a:p>
          <a:p/>
          <a:p>
            <a:r>
              <a:t>[Q&amp;A | as needed]</a:t>
            </a:r>
          </a:p>
          <a:p>
            <a:r>
              <a:t>- Q: Is 76.7% a universal product threshold?</a:t>
            </a:r>
          </a:p>
          <a:p>
            <a:r>
              <a:t>  A: No. It equals $110,820 divided by $144,442.20 for this model only; changing costs, reduction, adoption or ramp changes it.</a:t>
            </a:r>
          </a:p>
          <a:p/>
          <a:p>
            <a:r>
              <a:t>Sources | reference only; do not present</a:t>
            </a:r>
          </a:p>
          <a:p>
            <a:r>
              <a:t>AsterVale_ROI_Model.xlsx, assessment dated 8 October 2026, Benefits F21:F24 and Inputs B26</a:t>
            </a:r>
          </a:p>
          <a:p>
            <a:r>
              <a:t>AsterVale_ROI_Model.xlsx, assessment dated 8 October 2026, Inputs C29:C31; same Year 1 ramp and cost basis</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Read the sequence from left to right. The 22 October working session establishes scope, the quality rubric and readiness owners before any pilot work begins. The proposed 26 October to 20 November pilot involves 12 users and 10 work packages across the two preparation workflows. Its sample should include short and long tasks, missing evidence and failed attempts so the evaluation exposes both usefulness and boundaries. Measure preparation, review and correction effort and record whether reviewers accept each work product. The 1 December start remains a target for 60 users, conditional on accepted quality, a positive refreshed economic case, security and commercial approvals and an executed order. Jonah and Rachel assess quality, Elena and Victor assess value, Omar and Leila assess technical and security readiness, and Maya coordinates contract and procurement. The next page puts these owners alongside their specific decisions and deadlines. Ten packages can support an evaluation decision but cannot establish organization-wide causality or guaranteed savings.</a:t>
            </a:r>
          </a:p>
          <a:p/>
          <a:p>
            <a:r>
              <a:t>[Q&amp;A | as needed]</a:t>
            </a:r>
          </a:p>
          <a:p>
            <a:r>
              <a:t>- Q: What numerical quality threshold is already agreed?</a:t>
            </a:r>
          </a:p>
          <a:p>
            <a:r>
              <a:t>  A: The supplied materials do not establish an approved scoring threshold. Jonah and Rachel should agree the acceptance rubric before pilot tasks begin rather than inventing a pass rate.</a:t>
            </a:r>
          </a:p>
          <a:p>
            <a:r>
              <a:t>- Q: What should the evidence record contain?</a:t>
            </a:r>
          </a:p>
          <a:p>
            <a:r>
              <a:t>  A: Capture the selected sources, task type and length, drafting time, reviewer effort, corrections, missing evidence, failed attempts and acceptance outcome for each representative package.</a:t>
            </a:r>
          </a:p>
          <a:p/>
          <a:p>
            <a:r>
              <a:t>Sources | reference only; do not present</a:t>
            </a:r>
          </a:p>
          <a:p>
            <a:r>
              <a:t>AsterVale_Opportunity_Brief.md, v1.1, 1 October 2026, section 6; Noumi_Product_Capabilities.md, Enterprise 2026.3, v1.1, 28 September 2026, WF-07</a:t>
            </a:r>
          </a:p>
          <a:p>
            <a:r>
              <a:t>AsterVale_Opportunity_Brief.md, v1.1, 1 October 2026, sections 4–5</a:t>
            </a:r>
          </a:p>
          <a:p>
            <a:r>
              <a:t>AsterVale_Opportunity_Brief.md, v1.1, 1 October 2026, section 4 stakeholder map</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The decision for this working session is whether the proposed pilot is ready to begin. Elena, Jonah and Rachel should agree the workflows, representative packages and quality rubric before kickoff. Omar and Leila should confirm the permitted data and the access tests, while Maya reconciles the effective quote and terms with Victor’s budget review. These items should have named owners and a recorded outcome before the proposed 26 October start. The evaluation ceiling provides planning context, but does not authorize a purchase. Expansion to 60 users should depend on accepted quality, positive refreshed economics and separate recorded approvals. That gives us a concrete way to evaluate Noumi’s fit without presenting untested assumptions as results.</a:t>
            </a:r>
          </a:p>
          <a:p/>
          <a:p>
            <a:r>
              <a:t>[Q&amp;A | as needed]</a:t>
            </a:r>
          </a:p>
          <a:p>
            <a:r>
              <a:t>- Q: Has the pilot or production deployment been approved?</a:t>
            </a:r>
          </a:p>
          <a:p>
            <a:r>
              <a:t>  A: No approved outcome is established by the supplied planning materials. Record the actual session and pilot decisions when they occur.</a:t>
            </a:r>
          </a:p>
          <a:p/>
          <a:p>
            <a:r>
              <a:t>Sources | reference only; do not present</a:t>
            </a:r>
          </a:p>
          <a:p>
            <a:r>
              <a:t>AsterVale_Opportunity_Brief.md, v1.1, 1 October 2026, section 4 stakeholder map</a:t>
            </a:r>
          </a:p>
          <a:p>
            <a:r>
              <a:t>AsterVale_Opportunity_Brief.md, v1.1, 1 October 2026, section 6; AsterVale_ROI_Model.xlsx, assessment dated 8 October 2026, Inputs B27 and Checks row 11</a:t>
            </a:r>
          </a:p>
          <a:p>
            <a:r>
              <a:t>AsterVale_Opportunity_Brief.md, v1.1, 1 October 2026, section 6; Noumi_Product_Capabilities.md, Enterprise 2026.3, v1.1, 28 September 2026, WF-07</a:t>
            </a:r>
          </a:p>
          <a:p>
            <a:r>
              <a:t>AsterVale_Opportunity_Brief.md, v1.1, 1 October 2026, sections 4–5</a:t>
            </a:r>
          </a:p>
          <a:p>
            <a:r>
              <a:t>AsterVale_ROI_Model.xlsx, assessment dated 8 October 2026, Inputs B10:B14 and B58:B59</a:t>
            </a:r>
          </a:p>
        </p:txBody>
      </p:sp>
      <p:sp>
        <p:nvSpPr>
          <p:cNvPr id="4" name="Slide Number Placeholder 3"/>
          <p:cNvSpPr>
            <a:spLocks noGrp="1"/>
          </p:cNvSpPr>
          <p:nvPr>
            <p:ph type="sldNum" idx="5"/>
          </p:nvPr>
        </p:nvSpPr>
        <p:spPr/>
        <p:txBody>
          <a:bodyPr/>
          <a:lstStyle/>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Slide Image Placeholder 1"/>
          <p:cNvSpPr>
            <a:spLocks noGrp="1"/>
          </p:cNvSpPr>
          <p:nvPr>
            <p:ph type="sldImg"/>
          </p:nvPr>
        </p:nvSpPr>
        <p:spPr/>
      </p:sp>
      <p:sp>
        <p:nvSpPr>
          <p:cNvPr id="3" name="Notes Placeholder 2"/>
          <p:cNvSpPr>
            <a:spLocks noGrp="1"/>
          </p:cNvSpPr>
          <p:nvPr>
            <p:ph type="body" idx="1"/>
          </p:nvPr>
        </p:nvSpPr>
        <p:spPr/>
        <p:txBody>
          <a:bodyPr/>
          <a:lstStyle/>
          <a:p>
            <a:r>
              <a:t>[Talk track | ready to present]</a:t>
            </a:r>
          </a:p>
          <a:p>
            <a:r>
              <a:t>Thank you for your time and for reviewing the proposed evaluation with us.</a:t>
            </a:r>
          </a:p>
          <a:p/>
          <a:p>
            <a:r>
              <a:t>[Q&amp;A | as needed]</a:t>
            </a:r>
          </a:p>
          <a:p/>
          <a:p/>
          <a:p>
            <a:r>
              <a:t>Sources | reference only; do not present</a:t>
            </a:r>
          </a:p>
          <a:p/>
        </p:txBody>
      </p:sp>
      <p:sp>
        <p:nvSpPr>
          <p:cNvPr id="4" name="Slide Number Placeholder 3"/>
          <p:cNvSpPr>
            <a:spLocks noGrp="1"/>
          </p:cNvSpPr>
          <p:nvPr>
            <p:ph type="sldNum" idx="5"/>
          </p:nvPr>
        </p:nvSpPr>
        <p:spPr/>
        <p:txBody>
          <a:bodyPr/>
          <a:lstStyl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xml"/><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chart" Target="../charts/chart1.xml"/></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1.xml"/><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chart" Target="../charts/chart2.xml"/></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1.xml"/><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chart" Target="../charts/chart3.xml"/></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xml"/><Relationship Id="rId2" Type="http://schemas.openxmlformats.org/officeDocument/2006/relationships/image" Target="../media/image2.sv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11" name="图片 10"/>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5825" y="590550"/>
            <a:ext cx="590550" cy="495300"/>
          </a:xfrm>
          <a:prstGeom prst="rect">
            <a:avLst/>
          </a:prstGeom>
        </p:spPr>
      </p:pic>
      <p:sp>
        <p:nvSpPr>
          <p:cNvPr id="2" name="矩形 1"/>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3" name="矩形 2"/>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01</a:t>
            </a:r>
            <a:endParaRPr sz="1725" b="0">
              <a:solidFill>
                <a:srgbClr val="667085"/>
              </a:solidFill>
              <a:latin typeface="Source Han Sans SC"/>
              <a:ea typeface="Source Han Sans SC"/>
              <a:cs typeface="Source Han Sans SC"/>
            </a:endParaRPr>
          </a:p>
        </p:txBody>
      </p:sp>
      <p:sp>
        <p:nvSpPr>
          <p:cNvPr id="4" name="矩形 3"/>
          <p:cNvSpPr>
            <a:spLocks noGrp="1"/>
          </p:cNvSpPr>
          <p:nvPr/>
        </p:nvSpPr>
        <p:spPr>
          <a:xfrm>
            <a:off x="904875" y="2095500"/>
            <a:ext cx="16097250" cy="2000250"/>
          </a:xfrm>
          <a:prstGeom prst="rect">
            <a:avLst/>
          </a:prstGeom>
          <a:noFill/>
          <a:ln w="0">
            <a:noFill/>
          </a:ln>
        </p:spPr>
        <p:txBody>
          <a:bodyPr wrap="square" lIns="0" tIns="0" rIns="0" bIns="0" anchor="t">
            <a:noAutofit/>
          </a:bodyPr>
          <a:lstStyle/>
          <a:p>
            <a:pPr algn="l">
              <a:defRPr sz="6600" b="1">
                <a:solidFill>
                  <a:srgbClr val="0B1220"/>
                </a:solidFill>
                <a:latin typeface="Source Han Sans SC"/>
                <a:ea typeface="Source Han Sans SC"/>
                <a:cs typeface="Source Han Sans SC"/>
              </a:defRPr>
            </a:pPr>
            <a:r>
              <a:rPr sz="6600" b="1">
                <a:solidFill>
                  <a:srgbClr val="0B1220"/>
                </a:solidFill>
                <a:latin typeface="Source Han Sans SC"/>
                <a:ea typeface="Source Han Sans SC"/>
                <a:cs typeface="Source Han Sans SC"/>
              </a:rPr>
              <a:t>AsterVale | Noumi</a:t>
            </a:r>
            <a:endParaRPr sz="6600" b="1">
              <a:solidFill>
                <a:srgbClr val="0B1220"/>
              </a:solidFill>
              <a:latin typeface="Source Han Sans SC"/>
              <a:ea typeface="Source Han Sans SC"/>
              <a:cs typeface="Source Han Sans SC"/>
            </a:endParaRPr>
          </a:p>
          <a:p>
            <a:pPr algn="l">
              <a:defRPr sz="6600" b="1">
                <a:solidFill>
                  <a:srgbClr val="0B1220"/>
                </a:solidFill>
                <a:latin typeface="Source Han Sans SC"/>
                <a:ea typeface="Source Han Sans SC"/>
                <a:cs typeface="Source Han Sans SC"/>
              </a:defRPr>
            </a:pPr>
            <a:r>
              <a:rPr sz="6600" b="1">
                <a:solidFill>
                  <a:srgbClr val="0B1220"/>
                </a:solidFill>
                <a:latin typeface="Source Han Sans SC"/>
                <a:ea typeface="Source Han Sans SC"/>
                <a:cs typeface="Source Han Sans SC"/>
              </a:rPr>
              <a:t>Customer Evaluation</a:t>
            </a:r>
            <a:endParaRPr sz="6600" b="1">
              <a:solidFill>
                <a:srgbClr val="0B1220"/>
              </a:solidFill>
              <a:latin typeface="Source Han Sans SC"/>
              <a:ea typeface="Source Han Sans SC"/>
              <a:cs typeface="Source Han Sans SC"/>
            </a:endParaRPr>
          </a:p>
        </p:txBody>
      </p:sp>
      <p:sp>
        <p:nvSpPr>
          <p:cNvPr id="5" name="矩形 4"/>
          <p:cNvSpPr>
            <a:spLocks noGrp="1"/>
          </p:cNvSpPr>
          <p:nvPr/>
        </p:nvSpPr>
        <p:spPr>
          <a:xfrm>
            <a:off x="952500" y="4438650"/>
            <a:ext cx="16002000" cy="857250"/>
          </a:xfrm>
          <a:prstGeom prst="rect">
            <a:avLst/>
          </a:prstGeom>
          <a:noFill/>
          <a:ln w="0">
            <a:noFill/>
          </a:ln>
        </p:spPr>
        <p:txBody>
          <a:bodyPr wrap="square" lIns="0" tIns="0" rIns="0" bIns="0" anchor="t">
            <a:noAutofit/>
          </a:bodyPr>
          <a:lstStyle/>
          <a:p>
            <a:pPr algn="l">
              <a:defRPr sz="2700" b="0">
                <a:solidFill>
                  <a:srgbClr val="667085"/>
                </a:solidFill>
                <a:latin typeface="Source Han Sans SC"/>
                <a:ea typeface="Source Han Sans SC"/>
                <a:cs typeface="Source Han Sans SC"/>
              </a:defRPr>
            </a:pPr>
            <a:r>
              <a:rPr sz="2700" b="0">
                <a:solidFill>
                  <a:srgbClr val="667085"/>
                </a:solidFill>
                <a:latin typeface="Source Han Sans SC"/>
                <a:ea typeface="Source Han Sans SC"/>
                <a:cs typeface="Source Han Sans SC"/>
              </a:rPr>
              <a:t>Proposal and customer-meeting preparation · joint solution assessment</a:t>
            </a:r>
            <a:endParaRPr sz="2700" b="0">
              <a:solidFill>
                <a:srgbClr val="667085"/>
              </a:solidFill>
              <a:latin typeface="Source Han Sans SC"/>
              <a:ea typeface="Source Han Sans SC"/>
              <a:cs typeface="Source Han Sans SC"/>
            </a:endParaRPr>
          </a:p>
        </p:txBody>
      </p:sp>
      <p:sp>
        <p:nvSpPr>
          <p:cNvPr id="6" name="矩形 5"/>
          <p:cNvSpPr>
            <a:spLocks noGrp="1"/>
          </p:cNvSpPr>
          <p:nvPr/>
        </p:nvSpPr>
        <p:spPr>
          <a:xfrm>
            <a:off x="952500" y="5619750"/>
            <a:ext cx="16383000" cy="14288"/>
          </a:xfrm>
          <a:prstGeom prst="rect">
            <a:avLst/>
          </a:prstGeom>
          <a:solidFill>
            <a:srgbClr val="DDE4F1"/>
          </a:solidFill>
          <a:ln w="0">
            <a:noFill/>
          </a:ln>
        </p:spPr>
      </p:sp>
      <p:sp>
        <p:nvSpPr>
          <p:cNvPr id="7" name="矩形 6"/>
          <p:cNvSpPr>
            <a:spLocks noGrp="1"/>
          </p:cNvSpPr>
          <p:nvPr/>
        </p:nvSpPr>
        <p:spPr>
          <a:xfrm>
            <a:off x="952500" y="6057900"/>
            <a:ext cx="7810500" cy="523875"/>
          </a:xfrm>
          <a:prstGeom prst="rect">
            <a:avLst/>
          </a:prstGeom>
          <a:noFill/>
          <a:ln w="0">
            <a:noFill/>
          </a:ln>
        </p:spPr>
        <p:txBody>
          <a:bodyPr wrap="square" lIns="0" tIns="0" rIns="0" bIns="0" anchor="t">
            <a:noAutofit/>
          </a:bodyPr>
          <a:lstStyle/>
          <a:p>
            <a:pPr algn="l">
              <a:defRPr sz="2475" b="1">
                <a:solidFill>
                  <a:srgbClr val="2456F0"/>
                </a:solidFill>
                <a:latin typeface="Source Han Sans SC"/>
                <a:ea typeface="Source Han Sans SC"/>
                <a:cs typeface="Source Han Sans SC"/>
              </a:defRPr>
            </a:pPr>
            <a:r>
              <a:rPr sz="2475" b="1">
                <a:solidFill>
                  <a:srgbClr val="2456F0"/>
                </a:solidFill>
                <a:latin typeface="Source Han Sans SC"/>
                <a:ea typeface="Source Han Sans SC"/>
                <a:cs typeface="Source Han Sans SC"/>
              </a:rPr>
              <a:t>Joint evaluation working session</a:t>
            </a:r>
            <a:endParaRPr sz="2475" b="1">
              <a:solidFill>
                <a:srgbClr val="2456F0"/>
              </a:solidFill>
              <a:latin typeface="Source Han Sans SC"/>
              <a:ea typeface="Source Han Sans SC"/>
              <a:cs typeface="Source Han Sans SC"/>
            </a:endParaRPr>
          </a:p>
        </p:txBody>
      </p:sp>
      <p:sp>
        <p:nvSpPr>
          <p:cNvPr id="8" name="矩形 7"/>
          <p:cNvSpPr>
            <a:spLocks noGrp="1"/>
          </p:cNvSpPr>
          <p:nvPr/>
        </p:nvSpPr>
        <p:spPr>
          <a:xfrm>
            <a:off x="952500" y="6705600"/>
            <a:ext cx="7810500" cy="476250"/>
          </a:xfrm>
          <a:prstGeom prst="rect">
            <a:avLst/>
          </a:prstGeom>
          <a:noFill/>
          <a:ln w="0">
            <a:noFill/>
          </a:ln>
        </p:spPr>
        <p:txBody>
          <a:bodyPr wrap="square" lIns="0" tIns="0" rIns="0" bIns="0" anchor="t">
            <a:noAutofit/>
          </a:bodyPr>
          <a:lstStyle/>
          <a:p>
            <a:pPr algn="l">
              <a:defRPr sz="2550" b="0">
                <a:solidFill>
                  <a:srgbClr val="0B1220"/>
                </a:solidFill>
                <a:latin typeface="Source Han Sans SC"/>
                <a:ea typeface="Source Han Sans SC"/>
                <a:cs typeface="Source Han Sans SC"/>
              </a:defRPr>
            </a:pPr>
            <a:r>
              <a:rPr sz="2550" b="0">
                <a:solidFill>
                  <a:srgbClr val="0B1220"/>
                </a:solidFill>
                <a:latin typeface="Source Han Sans SC"/>
                <a:ea typeface="Source Han Sans SC"/>
                <a:cs typeface="Source Han Sans SC"/>
              </a:rPr>
              <a:t>22 October 2026</a:t>
            </a:r>
            <a:endParaRPr sz="2550" b="0">
              <a:solidFill>
                <a:srgbClr val="0B1220"/>
              </a:solidFill>
              <a:latin typeface="Source Han Sans SC"/>
              <a:ea typeface="Source Han Sans SC"/>
              <a:cs typeface="Source Han Sans SC"/>
            </a:endParaRPr>
          </a:p>
        </p:txBody>
      </p:sp>
      <p:sp>
        <p:nvSpPr>
          <p:cNvPr id="9" name="矩形 8"/>
          <p:cNvSpPr>
            <a:spLocks noGrp="1"/>
          </p:cNvSpPr>
          <p:nvPr/>
        </p:nvSpPr>
        <p:spPr>
          <a:xfrm>
            <a:off x="952500" y="7677150"/>
            <a:ext cx="8572500" cy="428625"/>
          </a:xfrm>
          <a:prstGeom prst="rect">
            <a:avLst/>
          </a:prstGeom>
          <a:noFill/>
          <a:ln w="0">
            <a:noFill/>
          </a:ln>
        </p:spPr>
        <p:txBody>
          <a:bodyPr wrap="square" lIns="0" tIns="0" rIns="0" bIns="0" anchor="t">
            <a:noAutofit/>
          </a:bodyPr>
          <a:lstStyle/>
          <a:p>
            <a:pPr algn="l">
              <a:defRPr sz="2250" b="0">
                <a:solidFill>
                  <a:srgbClr val="0B1220"/>
                </a:solidFill>
                <a:latin typeface="Source Han Sans SC"/>
                <a:ea typeface="Source Han Sans SC"/>
                <a:cs typeface="Source Han Sans SC"/>
              </a:defRPr>
            </a:pPr>
            <a:r>
              <a:rPr sz="2250" b="0">
                <a:solidFill>
                  <a:srgbClr val="0B1220"/>
                </a:solidFill>
                <a:latin typeface="Source Han Sans SC"/>
                <a:ea typeface="Source Han Sans SC"/>
                <a:cs typeface="Source Han Sans SC"/>
              </a:rPr>
              <a:t>Daniel Mercer / Priya Nair</a:t>
            </a:r>
            <a:endParaRPr sz="2250" b="0">
              <a:solidFill>
                <a:srgbClr val="0B1220"/>
              </a:solidFill>
              <a:latin typeface="Source Han Sans SC"/>
              <a:ea typeface="Source Han Sans SC"/>
              <a:cs typeface="Source Han Sans SC"/>
            </a:endParaRPr>
          </a:p>
        </p:txBody>
      </p:sp>
      <p:sp>
        <p:nvSpPr>
          <p:cNvPr id="10" name="矩形 9"/>
          <p:cNvSpPr>
            <a:spLocks noGrp="1"/>
          </p:cNvSpPr>
          <p:nvPr/>
        </p:nvSpPr>
        <p:spPr>
          <a:xfrm>
            <a:off x="952500" y="8172450"/>
            <a:ext cx="9334500" cy="495300"/>
          </a:xfrm>
          <a:prstGeom prst="rect">
            <a:avLst/>
          </a:prstGeom>
          <a:noFill/>
          <a:ln w="0">
            <a:noFill/>
          </a:ln>
        </p:spPr>
        <p:txBody>
          <a:bodyPr wrap="square" lIns="0" tIns="0" rIns="0" bIns="0" anchor="t">
            <a:noAutofit/>
          </a:bodyPr>
          <a:lstStyle/>
          <a:p>
            <a:pPr algn="l">
              <a:defRPr sz="2025" b="0">
                <a:solidFill>
                  <a:srgbClr val="667085"/>
                </a:solidFill>
                <a:latin typeface="Source Han Sans SC"/>
                <a:ea typeface="Source Han Sans SC"/>
                <a:cs typeface="Source Han Sans SC"/>
              </a:defRPr>
            </a:pPr>
            <a:r>
              <a:rPr sz="2025" b="0">
                <a:solidFill>
                  <a:srgbClr val="667085"/>
                </a:solidFill>
                <a:latin typeface="Source Han Sans SC"/>
                <a:ea typeface="Source Han Sans SC"/>
                <a:cs typeface="Source Han Sans SC"/>
              </a:rPr>
              <a:t>Account Director / Solutions Engineer · Noumi</a:t>
            </a:r>
            <a:endParaRPr sz="2025" b="0">
              <a:solidFill>
                <a:srgbClr val="667085"/>
              </a:solidFill>
              <a:latin typeface="Source Han Sans SC"/>
              <a:ea typeface="Source Han Sans SC"/>
              <a:cs typeface="Source Han Sans S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18" name="图片 17"/>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5825" y="590550"/>
            <a:ext cx="590550" cy="495300"/>
          </a:xfrm>
          <a:prstGeom prst="rect">
            <a:avLst/>
          </a:prstGeom>
        </p:spPr>
      </p:pic>
      <p:sp>
        <p:nvSpPr>
          <p:cNvPr id="2" name="矩形 1"/>
          <p:cNvSpPr>
            <a:spLocks noGrp="1"/>
          </p:cNvSpPr>
          <p:nvPr/>
        </p:nvSpPr>
        <p:spPr>
          <a:xfrm>
            <a:off x="1809750" y="514350"/>
            <a:ext cx="15411450" cy="1524000"/>
          </a:xfrm>
          <a:prstGeom prst="rect">
            <a:avLst/>
          </a:prstGeom>
          <a:noFill/>
          <a:ln w="0">
            <a:noFill/>
          </a:ln>
        </p:spPr>
        <p:txBody>
          <a:bodyPr wrap="square" lIns="0" tIns="0" rIns="0" bIns="0" anchor="t">
            <a:noAutofit/>
          </a:bodyPr>
          <a:lstStyle/>
          <a:p>
            <a:pPr algn="l">
              <a:defRPr sz="4350" b="1">
                <a:solidFill>
                  <a:srgbClr val="0B1220"/>
                </a:solidFill>
                <a:latin typeface="Source Han Sans SC"/>
                <a:ea typeface="Source Han Sans SC"/>
                <a:cs typeface="Source Han Sans SC"/>
              </a:defRPr>
            </a:pPr>
            <a:r>
              <a:rPr sz="4350" b="1">
                <a:solidFill>
                  <a:srgbClr val="0B1220"/>
                </a:solidFill>
                <a:latin typeface="Source Han Sans SC"/>
                <a:ea typeface="Source Han Sans SC"/>
                <a:cs typeface="Source Han Sans SC"/>
              </a:rPr>
              <a:t>Evaluation agenda</a:t>
            </a:r>
            <a:endParaRPr sz="4350" b="1">
              <a:solidFill>
                <a:srgbClr val="0B1220"/>
              </a:solidFill>
              <a:latin typeface="Source Han Sans SC"/>
              <a:ea typeface="Source Han Sans SC"/>
              <a:cs typeface="Source Han Sans SC"/>
            </a:endParaRPr>
          </a:p>
        </p:txBody>
      </p:sp>
      <p:sp>
        <p:nvSpPr>
          <p:cNvPr id="3" name="矩形 2"/>
          <p:cNvSpPr>
            <a:spLocks noGrp="1"/>
          </p:cNvSpPr>
          <p:nvPr/>
        </p:nvSpPr>
        <p:spPr>
          <a:xfrm>
            <a:off x="1809750" y="1981200"/>
            <a:ext cx="15411450" cy="781050"/>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From the preparation problem to the evidence required for expansion</a:t>
            </a:r>
            <a:endParaRPr sz="2100" b="0">
              <a:solidFill>
                <a:srgbClr val="667085"/>
              </a:solidFill>
              <a:latin typeface="Source Han Sans SC"/>
              <a:ea typeface="Source Han Sans SC"/>
              <a:cs typeface="Source Han Sans SC"/>
            </a:endParaRPr>
          </a:p>
        </p:txBody>
      </p:sp>
      <p:sp>
        <p:nvSpPr>
          <p:cNvPr id="4" name="矩形 3"/>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5" name="矩形 4"/>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02</a:t>
            </a:r>
            <a:endParaRPr sz="1725" b="0">
              <a:solidFill>
                <a:srgbClr val="667085"/>
              </a:solidFill>
              <a:latin typeface="Source Han Sans SC"/>
              <a:ea typeface="Source Han Sans SC"/>
              <a:cs typeface="Source Han Sans SC"/>
            </a:endParaRPr>
          </a:p>
        </p:txBody>
      </p:sp>
      <p:sp>
        <p:nvSpPr>
          <p:cNvPr id="6" name="矩形 5"/>
          <p:cNvSpPr>
            <a:spLocks noGrp="1"/>
          </p:cNvSpPr>
          <p:nvPr/>
        </p:nvSpPr>
        <p:spPr>
          <a:xfrm>
            <a:off x="1000125" y="3333750"/>
            <a:ext cx="952500" cy="571500"/>
          </a:xfrm>
          <a:prstGeom prst="rect">
            <a:avLst/>
          </a:prstGeom>
          <a:noFill/>
          <a:ln w="0">
            <a:noFill/>
          </a:ln>
        </p:spPr>
        <p:txBody>
          <a:bodyPr wrap="square" lIns="0" tIns="0" rIns="0" bIns="0" anchor="t">
            <a:noAutofit/>
          </a:bodyPr>
          <a:lstStyle/>
          <a:p>
            <a:pPr algn="l">
              <a:defRPr sz="3450" b="1">
                <a:solidFill>
                  <a:srgbClr val="2456F0"/>
                </a:solidFill>
                <a:latin typeface="Source Han Sans SC"/>
                <a:ea typeface="Source Han Sans SC"/>
                <a:cs typeface="Source Han Sans SC"/>
              </a:defRPr>
            </a:pPr>
            <a:r>
              <a:rPr sz="3450" b="1">
                <a:solidFill>
                  <a:srgbClr val="2456F0"/>
                </a:solidFill>
                <a:latin typeface="Source Han Sans SC"/>
                <a:ea typeface="Source Han Sans SC"/>
                <a:cs typeface="Source Han Sans SC"/>
              </a:rPr>
              <a:t>01</a:t>
            </a:r>
            <a:endParaRPr sz="3450" b="1">
              <a:solidFill>
                <a:srgbClr val="2456F0"/>
              </a:solidFill>
              <a:latin typeface="Source Han Sans SC"/>
              <a:ea typeface="Source Han Sans SC"/>
              <a:cs typeface="Source Han Sans SC"/>
            </a:endParaRPr>
          </a:p>
        </p:txBody>
      </p:sp>
      <p:sp>
        <p:nvSpPr>
          <p:cNvPr id="7" name="矩形 6"/>
          <p:cNvSpPr>
            <a:spLocks noGrp="1"/>
          </p:cNvSpPr>
          <p:nvPr/>
        </p:nvSpPr>
        <p:spPr>
          <a:xfrm>
            <a:off x="2438400" y="3333750"/>
            <a:ext cx="14192250" cy="571500"/>
          </a:xfrm>
          <a:prstGeom prst="rect">
            <a:avLst/>
          </a:prstGeom>
          <a:noFill/>
          <a:ln w="0">
            <a:noFill/>
          </a:ln>
        </p:spPr>
        <p:txBody>
          <a:bodyPr wrap="square" lIns="0" tIns="0" rIns="0" bIns="0" anchor="t">
            <a:noAutofit/>
          </a:bodyPr>
          <a:lstStyle/>
          <a:p>
            <a:pPr algn="l">
              <a:defRPr sz="3150" b="1">
                <a:solidFill>
                  <a:srgbClr val="0B1220"/>
                </a:solidFill>
                <a:latin typeface="Source Han Sans SC"/>
                <a:ea typeface="Source Han Sans SC"/>
                <a:cs typeface="Source Han Sans SC"/>
              </a:defRPr>
            </a:pPr>
            <a:r>
              <a:rPr sz="3150" b="1">
                <a:solidFill>
                  <a:srgbClr val="0B1220"/>
                </a:solidFill>
                <a:latin typeface="Source Han Sans SC"/>
                <a:ea typeface="Source Han Sans SC"/>
                <a:cs typeface="Source Han Sans SC"/>
              </a:rPr>
              <a:t>Repeated preparation creates an opportunity</a:t>
            </a:r>
            <a:endParaRPr sz="3150" b="1">
              <a:solidFill>
                <a:srgbClr val="0B1220"/>
              </a:solidFill>
              <a:latin typeface="Source Han Sans SC"/>
              <a:ea typeface="Source Han Sans SC"/>
              <a:cs typeface="Source Han Sans SC"/>
            </a:endParaRPr>
          </a:p>
        </p:txBody>
      </p:sp>
      <p:sp>
        <p:nvSpPr>
          <p:cNvPr id="8" name="矩形 7"/>
          <p:cNvSpPr>
            <a:spLocks noGrp="1"/>
          </p:cNvSpPr>
          <p:nvPr/>
        </p:nvSpPr>
        <p:spPr>
          <a:xfrm>
            <a:off x="2438400" y="4057650"/>
            <a:ext cx="14097000" cy="552450"/>
          </a:xfrm>
          <a:prstGeom prst="rect">
            <a:avLst/>
          </a:prstGeom>
          <a:noFill/>
          <a:ln w="0">
            <a:noFill/>
          </a:ln>
        </p:spPr>
        <p:txBody>
          <a:bodyPr wrap="square" lIns="0" tIns="0" rIns="0" bIns="0" anchor="t">
            <a:noAutofit/>
          </a:bodyPr>
          <a:lstStyle/>
          <a:p>
            <a:pPr algn="l">
              <a:defRPr sz="2325" b="0">
                <a:solidFill>
                  <a:srgbClr val="667085"/>
                </a:solidFill>
                <a:latin typeface="Source Han Sans SC"/>
                <a:ea typeface="Source Han Sans SC"/>
                <a:cs typeface="Source Han Sans SC"/>
              </a:defRPr>
            </a:pPr>
            <a:r>
              <a:rPr sz="2325" b="0">
                <a:solidFill>
                  <a:srgbClr val="667085"/>
                </a:solidFill>
                <a:latin typeface="Source Han Sans SC"/>
                <a:ea typeface="Source Han Sans SC"/>
                <a:cs typeface="Source Han Sans SC"/>
              </a:rPr>
              <a:t>Size the problem and continuity hypothesis</a:t>
            </a:r>
            <a:endParaRPr sz="2325" b="0">
              <a:solidFill>
                <a:srgbClr val="667085"/>
              </a:solidFill>
              <a:latin typeface="Source Han Sans SC"/>
              <a:ea typeface="Source Han Sans SC"/>
              <a:cs typeface="Source Han Sans SC"/>
            </a:endParaRPr>
          </a:p>
        </p:txBody>
      </p:sp>
      <p:sp>
        <p:nvSpPr>
          <p:cNvPr id="9" name="矩形 8"/>
          <p:cNvSpPr>
            <a:spLocks noGrp="1"/>
          </p:cNvSpPr>
          <p:nvPr/>
        </p:nvSpPr>
        <p:spPr>
          <a:xfrm>
            <a:off x="2438400" y="4695825"/>
            <a:ext cx="14192250" cy="14288"/>
          </a:xfrm>
          <a:prstGeom prst="rect">
            <a:avLst/>
          </a:prstGeom>
          <a:solidFill>
            <a:srgbClr val="DDE4F1"/>
          </a:solidFill>
          <a:ln w="0">
            <a:noFill/>
          </a:ln>
        </p:spPr>
      </p:sp>
      <p:sp>
        <p:nvSpPr>
          <p:cNvPr id="10" name="矩形 9"/>
          <p:cNvSpPr>
            <a:spLocks noGrp="1"/>
          </p:cNvSpPr>
          <p:nvPr/>
        </p:nvSpPr>
        <p:spPr>
          <a:xfrm>
            <a:off x="1000125" y="5124450"/>
            <a:ext cx="952500" cy="571500"/>
          </a:xfrm>
          <a:prstGeom prst="rect">
            <a:avLst/>
          </a:prstGeom>
          <a:noFill/>
          <a:ln w="0">
            <a:noFill/>
          </a:ln>
        </p:spPr>
        <p:txBody>
          <a:bodyPr wrap="square" lIns="0" tIns="0" rIns="0" bIns="0" anchor="t">
            <a:noAutofit/>
          </a:bodyPr>
          <a:lstStyle/>
          <a:p>
            <a:pPr algn="l">
              <a:defRPr sz="3450" b="1">
                <a:solidFill>
                  <a:srgbClr val="2456F0"/>
                </a:solidFill>
                <a:latin typeface="Source Han Sans SC"/>
                <a:ea typeface="Source Han Sans SC"/>
                <a:cs typeface="Source Han Sans SC"/>
              </a:defRPr>
            </a:pPr>
            <a:r>
              <a:rPr sz="3450" b="1">
                <a:solidFill>
                  <a:srgbClr val="2456F0"/>
                </a:solidFill>
                <a:latin typeface="Source Han Sans SC"/>
                <a:ea typeface="Source Han Sans SC"/>
                <a:cs typeface="Source Han Sans SC"/>
              </a:rPr>
              <a:t>02</a:t>
            </a:r>
            <a:endParaRPr sz="3450" b="1">
              <a:solidFill>
                <a:srgbClr val="2456F0"/>
              </a:solidFill>
              <a:latin typeface="Source Han Sans SC"/>
              <a:ea typeface="Source Han Sans SC"/>
              <a:cs typeface="Source Han Sans SC"/>
            </a:endParaRPr>
          </a:p>
        </p:txBody>
      </p:sp>
      <p:sp>
        <p:nvSpPr>
          <p:cNvPr id="11" name="矩形 10"/>
          <p:cNvSpPr>
            <a:spLocks noGrp="1"/>
          </p:cNvSpPr>
          <p:nvPr/>
        </p:nvSpPr>
        <p:spPr>
          <a:xfrm>
            <a:off x="2438400" y="5124450"/>
            <a:ext cx="14192250" cy="571500"/>
          </a:xfrm>
          <a:prstGeom prst="rect">
            <a:avLst/>
          </a:prstGeom>
          <a:noFill/>
          <a:ln w="0">
            <a:noFill/>
          </a:ln>
        </p:spPr>
        <p:txBody>
          <a:bodyPr wrap="square" lIns="0" tIns="0" rIns="0" bIns="0" anchor="t">
            <a:noAutofit/>
          </a:bodyPr>
          <a:lstStyle/>
          <a:p>
            <a:pPr algn="l">
              <a:defRPr sz="3150" b="1">
                <a:solidFill>
                  <a:srgbClr val="0B1220"/>
                </a:solidFill>
                <a:latin typeface="Source Han Sans SC"/>
                <a:ea typeface="Source Han Sans SC"/>
                <a:cs typeface="Source Han Sans SC"/>
              </a:defRPr>
            </a:pPr>
            <a:r>
              <a:rPr sz="3150" b="1">
                <a:solidFill>
                  <a:srgbClr val="0B1220"/>
                </a:solidFill>
                <a:latin typeface="Source Han Sans SC"/>
                <a:ea typeface="Source Han Sans SC"/>
                <a:cs typeface="Source Han Sans SC"/>
              </a:rPr>
              <a:t>Controlled workflows make capability testable</a:t>
            </a:r>
            <a:endParaRPr sz="3150" b="1">
              <a:solidFill>
                <a:srgbClr val="0B1220"/>
              </a:solidFill>
              <a:latin typeface="Source Han Sans SC"/>
              <a:ea typeface="Source Han Sans SC"/>
              <a:cs typeface="Source Han Sans SC"/>
            </a:endParaRPr>
          </a:p>
        </p:txBody>
      </p:sp>
      <p:sp>
        <p:nvSpPr>
          <p:cNvPr id="12" name="矩形 11"/>
          <p:cNvSpPr>
            <a:spLocks noGrp="1"/>
          </p:cNvSpPr>
          <p:nvPr/>
        </p:nvSpPr>
        <p:spPr>
          <a:xfrm>
            <a:off x="2438400" y="5848350"/>
            <a:ext cx="14097000" cy="552450"/>
          </a:xfrm>
          <a:prstGeom prst="rect">
            <a:avLst/>
          </a:prstGeom>
          <a:noFill/>
          <a:ln w="0">
            <a:noFill/>
          </a:ln>
        </p:spPr>
        <p:txBody>
          <a:bodyPr wrap="square" lIns="0" tIns="0" rIns="0" bIns="0" anchor="t">
            <a:noAutofit/>
          </a:bodyPr>
          <a:lstStyle/>
          <a:p>
            <a:pPr algn="l">
              <a:defRPr sz="2325" b="0">
                <a:solidFill>
                  <a:srgbClr val="667085"/>
                </a:solidFill>
                <a:latin typeface="Source Han Sans SC"/>
                <a:ea typeface="Source Han Sans SC"/>
                <a:cs typeface="Source Han Sans SC"/>
              </a:defRPr>
            </a:pPr>
            <a:r>
              <a:rPr sz="2325" b="0">
                <a:solidFill>
                  <a:srgbClr val="667085"/>
                </a:solidFill>
                <a:latin typeface="Source Han Sans SC"/>
                <a:ea typeface="Source Han Sans SC"/>
                <a:cs typeface="Source Han Sans SC"/>
              </a:rPr>
              <a:t>Inspect behavior, artifacts and selection trade-offs</a:t>
            </a:r>
            <a:endParaRPr sz="2325" b="0">
              <a:solidFill>
                <a:srgbClr val="667085"/>
              </a:solidFill>
              <a:latin typeface="Source Han Sans SC"/>
              <a:ea typeface="Source Han Sans SC"/>
              <a:cs typeface="Source Han Sans SC"/>
            </a:endParaRPr>
          </a:p>
        </p:txBody>
      </p:sp>
      <p:sp>
        <p:nvSpPr>
          <p:cNvPr id="13" name="矩形 12"/>
          <p:cNvSpPr>
            <a:spLocks noGrp="1"/>
          </p:cNvSpPr>
          <p:nvPr/>
        </p:nvSpPr>
        <p:spPr>
          <a:xfrm>
            <a:off x="2438400" y="6486525"/>
            <a:ext cx="14192250" cy="14288"/>
          </a:xfrm>
          <a:prstGeom prst="rect">
            <a:avLst/>
          </a:prstGeom>
          <a:solidFill>
            <a:srgbClr val="DDE4F1"/>
          </a:solidFill>
          <a:ln w="0">
            <a:noFill/>
          </a:ln>
        </p:spPr>
      </p:sp>
      <p:sp>
        <p:nvSpPr>
          <p:cNvPr id="14" name="矩形 13"/>
          <p:cNvSpPr>
            <a:spLocks noGrp="1"/>
          </p:cNvSpPr>
          <p:nvPr/>
        </p:nvSpPr>
        <p:spPr>
          <a:xfrm>
            <a:off x="1000125" y="6915150"/>
            <a:ext cx="952500" cy="571500"/>
          </a:xfrm>
          <a:prstGeom prst="rect">
            <a:avLst/>
          </a:prstGeom>
          <a:noFill/>
          <a:ln w="0">
            <a:noFill/>
          </a:ln>
        </p:spPr>
        <p:txBody>
          <a:bodyPr wrap="square" lIns="0" tIns="0" rIns="0" bIns="0" anchor="t">
            <a:noAutofit/>
          </a:bodyPr>
          <a:lstStyle/>
          <a:p>
            <a:pPr algn="l">
              <a:defRPr sz="3450" b="1">
                <a:solidFill>
                  <a:srgbClr val="2456F0"/>
                </a:solidFill>
                <a:latin typeface="Source Han Sans SC"/>
                <a:ea typeface="Source Han Sans SC"/>
                <a:cs typeface="Source Han Sans SC"/>
              </a:defRPr>
            </a:pPr>
            <a:r>
              <a:rPr sz="3450" b="1">
                <a:solidFill>
                  <a:srgbClr val="2456F0"/>
                </a:solidFill>
                <a:latin typeface="Source Han Sans SC"/>
                <a:ea typeface="Source Han Sans SC"/>
                <a:cs typeface="Source Han Sans SC"/>
              </a:rPr>
              <a:t>03</a:t>
            </a:r>
            <a:endParaRPr sz="3450" b="1">
              <a:solidFill>
                <a:srgbClr val="2456F0"/>
              </a:solidFill>
              <a:latin typeface="Source Han Sans SC"/>
              <a:ea typeface="Source Han Sans SC"/>
              <a:cs typeface="Source Han Sans SC"/>
            </a:endParaRPr>
          </a:p>
        </p:txBody>
      </p:sp>
      <p:sp>
        <p:nvSpPr>
          <p:cNvPr id="15" name="矩形 14"/>
          <p:cNvSpPr>
            <a:spLocks noGrp="1"/>
          </p:cNvSpPr>
          <p:nvPr/>
        </p:nvSpPr>
        <p:spPr>
          <a:xfrm>
            <a:off x="2438400" y="6915150"/>
            <a:ext cx="14192250" cy="571500"/>
          </a:xfrm>
          <a:prstGeom prst="rect">
            <a:avLst/>
          </a:prstGeom>
          <a:noFill/>
          <a:ln w="0">
            <a:noFill/>
          </a:ln>
        </p:spPr>
        <p:txBody>
          <a:bodyPr wrap="square" lIns="0" tIns="0" rIns="0" bIns="0" anchor="t">
            <a:noAutofit/>
          </a:bodyPr>
          <a:lstStyle/>
          <a:p>
            <a:pPr algn="l">
              <a:defRPr sz="3150" b="1">
                <a:solidFill>
                  <a:srgbClr val="0B1220"/>
                </a:solidFill>
                <a:latin typeface="Source Han Sans SC"/>
                <a:ea typeface="Source Han Sans SC"/>
                <a:cs typeface="Source Han Sans SC"/>
              </a:defRPr>
            </a:pPr>
            <a:r>
              <a:rPr sz="3150" b="1">
                <a:solidFill>
                  <a:srgbClr val="0B1220"/>
                </a:solidFill>
                <a:latin typeface="Source Han Sans SC"/>
                <a:ea typeface="Source Han Sans SC"/>
                <a:cs typeface="Source Han Sans SC"/>
              </a:rPr>
              <a:t>Pilot evidence should govern expansion</a:t>
            </a:r>
            <a:endParaRPr sz="3150" b="1">
              <a:solidFill>
                <a:srgbClr val="0B1220"/>
              </a:solidFill>
              <a:latin typeface="Source Han Sans SC"/>
              <a:ea typeface="Source Han Sans SC"/>
              <a:cs typeface="Source Han Sans SC"/>
            </a:endParaRPr>
          </a:p>
        </p:txBody>
      </p:sp>
      <p:sp>
        <p:nvSpPr>
          <p:cNvPr id="16" name="矩形 15"/>
          <p:cNvSpPr>
            <a:spLocks noGrp="1"/>
          </p:cNvSpPr>
          <p:nvPr/>
        </p:nvSpPr>
        <p:spPr>
          <a:xfrm>
            <a:off x="2438400" y="7639050"/>
            <a:ext cx="14097000" cy="552450"/>
          </a:xfrm>
          <a:prstGeom prst="rect">
            <a:avLst/>
          </a:prstGeom>
          <a:noFill/>
          <a:ln w="0">
            <a:noFill/>
          </a:ln>
        </p:spPr>
        <p:txBody>
          <a:bodyPr wrap="square" lIns="0" tIns="0" rIns="0" bIns="0" anchor="t">
            <a:noAutofit/>
          </a:bodyPr>
          <a:lstStyle/>
          <a:p>
            <a:pPr algn="l">
              <a:defRPr sz="2325" b="0">
                <a:solidFill>
                  <a:srgbClr val="667085"/>
                </a:solidFill>
                <a:latin typeface="Source Han Sans SC"/>
                <a:ea typeface="Source Han Sans SC"/>
                <a:cs typeface="Source Han Sans SC"/>
              </a:defRPr>
            </a:pPr>
            <a:r>
              <a:rPr sz="2325" b="0">
                <a:solidFill>
                  <a:srgbClr val="667085"/>
                </a:solidFill>
                <a:latin typeface="Source Han Sans SC"/>
                <a:ea typeface="Source Han Sans SC"/>
                <a:cs typeface="Source Han Sans SC"/>
              </a:rPr>
              <a:t>Validate value, readiness and decision ownership</a:t>
            </a:r>
            <a:endParaRPr sz="2325" b="0">
              <a:solidFill>
                <a:srgbClr val="667085"/>
              </a:solidFill>
              <a:latin typeface="Source Han Sans SC"/>
              <a:ea typeface="Source Han Sans SC"/>
              <a:cs typeface="Source Han Sans SC"/>
            </a:endParaRPr>
          </a:p>
        </p:txBody>
      </p:sp>
      <p:sp>
        <p:nvSpPr>
          <p:cNvPr id="17" name="矩形 16"/>
          <p:cNvSpPr>
            <a:spLocks noGrp="1"/>
          </p:cNvSpPr>
          <p:nvPr/>
        </p:nvSpPr>
        <p:spPr>
          <a:xfrm>
            <a:off x="2438400" y="8277225"/>
            <a:ext cx="14192250" cy="14288"/>
          </a:xfrm>
          <a:prstGeom prst="rect">
            <a:avLst/>
          </a:prstGeom>
          <a:solidFill>
            <a:srgbClr val="DDE4F1"/>
          </a:solidFill>
          <a:ln w="0">
            <a:no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13" name="图片 12"/>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5825" y="590550"/>
            <a:ext cx="590550" cy="495300"/>
          </a:xfrm>
          <a:prstGeom prst="rect">
            <a:avLst/>
          </a:prstGeom>
        </p:spPr>
      </p:pic>
      <p:sp>
        <p:nvSpPr>
          <p:cNvPr id="2" name="矩形 1"/>
          <p:cNvSpPr>
            <a:spLocks noGrp="1"/>
          </p:cNvSpPr>
          <p:nvPr/>
        </p:nvSpPr>
        <p:spPr>
          <a:xfrm>
            <a:off x="1809750" y="514350"/>
            <a:ext cx="15411450" cy="1524000"/>
          </a:xfrm>
          <a:prstGeom prst="rect">
            <a:avLst/>
          </a:prstGeom>
          <a:noFill/>
          <a:ln w="0">
            <a:noFill/>
          </a:ln>
        </p:spPr>
        <p:txBody>
          <a:bodyPr wrap="square" lIns="0" tIns="0" rIns="0" bIns="0" anchor="t">
            <a:noAutofit/>
          </a:bodyPr>
          <a:lstStyle/>
          <a:p>
            <a:pPr algn="l">
              <a:defRPr sz="4350" b="1">
                <a:solidFill>
                  <a:srgbClr val="0B1220"/>
                </a:solidFill>
                <a:latin typeface="Source Han Sans SC"/>
                <a:ea typeface="Source Han Sans SC"/>
                <a:cs typeface="Source Han Sans SC"/>
              </a:defRPr>
            </a:pPr>
            <a:r>
              <a:rPr sz="4350" b="1">
                <a:solidFill>
                  <a:srgbClr val="0B1220"/>
                </a:solidFill>
                <a:latin typeface="Source Han Sans SC"/>
                <a:ea typeface="Source Han Sans SC"/>
                <a:cs typeface="Source Han Sans SC"/>
              </a:rPr>
              <a:t>The 60-user cohort spends 816 hours a month on preparation</a:t>
            </a:r>
            <a:endParaRPr sz="4350" b="1">
              <a:solidFill>
                <a:srgbClr val="0B1220"/>
              </a:solidFill>
              <a:latin typeface="Source Han Sans SC"/>
              <a:ea typeface="Source Han Sans SC"/>
              <a:cs typeface="Source Han Sans SC"/>
            </a:endParaRPr>
          </a:p>
        </p:txBody>
      </p:sp>
      <p:sp>
        <p:nvSpPr>
          <p:cNvPr id="3" name="矩形 2"/>
          <p:cNvSpPr>
            <a:spLocks noGrp="1"/>
          </p:cNvSpPr>
          <p:nvPr/>
        </p:nvSpPr>
        <p:spPr>
          <a:xfrm>
            <a:off x="1809750" y="1981200"/>
            <a:ext cx="15411450" cy="781050"/>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Monthly preparation workload by work package</a:t>
            </a:r>
            <a:endParaRPr sz="2100" b="0">
              <a:solidFill>
                <a:srgbClr val="667085"/>
              </a:solidFill>
              <a:latin typeface="Source Han Sans SC"/>
              <a:ea typeface="Source Han Sans SC"/>
              <a:cs typeface="Source Han Sans SC"/>
            </a:endParaRPr>
          </a:p>
        </p:txBody>
      </p:sp>
      <p:sp>
        <p:nvSpPr>
          <p:cNvPr id="4" name="矩形 3"/>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5" name="矩形 4"/>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03</a:t>
            </a:r>
            <a:endParaRPr sz="1725" b="0">
              <a:solidFill>
                <a:srgbClr val="667085"/>
              </a:solidFill>
              <a:latin typeface="Source Han Sans SC"/>
              <a:ea typeface="Source Han Sans SC"/>
              <a:cs typeface="Source Han Sans SC"/>
            </a:endParaRPr>
          </a:p>
        </p:txBody>
      </p:sp>
      <p:sp>
        <p:nvSpPr>
          <p:cNvPr id="6" name="矩形 5"/>
          <p:cNvSpPr>
            <a:spLocks noGrp="1"/>
          </p:cNvSpPr>
          <p:nvPr/>
        </p:nvSpPr>
        <p:spPr>
          <a:xfrm>
            <a:off x="952500" y="3209925"/>
            <a:ext cx="4905375" cy="1390650"/>
          </a:xfrm>
          <a:prstGeom prst="rect">
            <a:avLst/>
          </a:prstGeom>
          <a:noFill/>
          <a:ln w="0">
            <a:noFill/>
          </a:ln>
        </p:spPr>
        <p:txBody>
          <a:bodyPr wrap="square" lIns="0" tIns="0" rIns="0" bIns="0" anchor="t">
            <a:noAutofit/>
          </a:bodyPr>
          <a:lstStyle/>
          <a:p>
            <a:pPr algn="l">
              <a:defRPr sz="8850" b="1">
                <a:solidFill>
                  <a:srgbClr val="2456F0"/>
                </a:solidFill>
                <a:latin typeface="Source Han Sans SC"/>
                <a:ea typeface="Source Han Sans SC"/>
                <a:cs typeface="Source Han Sans SC"/>
              </a:defRPr>
            </a:pPr>
            <a:r>
              <a:rPr sz="8850" b="1">
                <a:solidFill>
                  <a:srgbClr val="2456F0"/>
                </a:solidFill>
                <a:latin typeface="Source Han Sans SC"/>
                <a:ea typeface="Source Han Sans SC"/>
                <a:cs typeface="Source Han Sans SC"/>
              </a:rPr>
              <a:t>816</a:t>
            </a:r>
            <a:endParaRPr sz="8850" b="1">
              <a:solidFill>
                <a:srgbClr val="2456F0"/>
              </a:solidFill>
              <a:latin typeface="Source Han Sans SC"/>
              <a:ea typeface="Source Han Sans SC"/>
              <a:cs typeface="Source Han Sans SC"/>
            </a:endParaRPr>
          </a:p>
        </p:txBody>
      </p:sp>
      <p:sp>
        <p:nvSpPr>
          <p:cNvPr id="7" name="矩形 6"/>
          <p:cNvSpPr>
            <a:spLocks noGrp="1"/>
          </p:cNvSpPr>
          <p:nvPr/>
        </p:nvSpPr>
        <p:spPr>
          <a:xfrm>
            <a:off x="1028700" y="4695825"/>
            <a:ext cx="5143500" cy="619125"/>
          </a:xfrm>
          <a:prstGeom prst="rect">
            <a:avLst/>
          </a:prstGeom>
          <a:noFill/>
          <a:ln w="0">
            <a:noFill/>
          </a:ln>
        </p:spPr>
        <p:txBody>
          <a:bodyPr wrap="square" lIns="0" tIns="0" rIns="0" bIns="0" anchor="t">
            <a:noAutofit/>
          </a:bodyPr>
          <a:lstStyle/>
          <a:p>
            <a:pPr algn="l">
              <a:defRPr sz="3000" b="0">
                <a:solidFill>
                  <a:srgbClr val="0B1220"/>
                </a:solidFill>
                <a:latin typeface="Source Han Sans SC"/>
                <a:ea typeface="Source Han Sans SC"/>
                <a:cs typeface="Source Han Sans SC"/>
              </a:defRPr>
            </a:pPr>
            <a:r>
              <a:rPr sz="3000" b="0">
                <a:solidFill>
                  <a:srgbClr val="0B1220"/>
                </a:solidFill>
                <a:latin typeface="Source Han Sans SC"/>
                <a:ea typeface="Source Han Sans SC"/>
                <a:cs typeface="Source Han Sans SC"/>
              </a:rPr>
              <a:t>hours / month</a:t>
            </a:r>
            <a:endParaRPr sz="3000" b="0">
              <a:solidFill>
                <a:srgbClr val="0B1220"/>
              </a:solidFill>
              <a:latin typeface="Source Han Sans SC"/>
              <a:ea typeface="Source Han Sans SC"/>
              <a:cs typeface="Source Han Sans SC"/>
            </a:endParaRPr>
          </a:p>
        </p:txBody>
      </p:sp>
      <p:sp>
        <p:nvSpPr>
          <p:cNvPr id="8" name="矩形 7"/>
          <p:cNvSpPr>
            <a:spLocks noGrp="1"/>
          </p:cNvSpPr>
          <p:nvPr/>
        </p:nvSpPr>
        <p:spPr>
          <a:xfrm>
            <a:off x="952500" y="6151880"/>
            <a:ext cx="5095875" cy="1619250"/>
          </a:xfrm>
          <a:prstGeom prst="rect">
            <a:avLst/>
          </a:prstGeom>
          <a:noFill/>
          <a:ln w="0">
            <a:noFill/>
          </a:ln>
        </p:spPr>
        <p:txBody>
          <a:bodyPr wrap="square" lIns="0" tIns="0" rIns="0" bIns="0" anchor="t">
            <a:noAutofit/>
          </a:bodyPr>
          <a:lstStyle/>
          <a:p>
            <a:pPr algn="l">
              <a:defRPr sz="2325" b="0">
                <a:solidFill>
                  <a:srgbClr val="667085"/>
                </a:solidFill>
                <a:latin typeface="Source Han Sans SC"/>
                <a:ea typeface="Source Han Sans SC"/>
                <a:cs typeface="Source Han Sans SC"/>
              </a:defRPr>
            </a:pPr>
            <a:r>
              <a:rPr sz="2325" b="0">
                <a:solidFill>
                  <a:srgbClr val="667085"/>
                </a:solidFill>
                <a:latin typeface="Source Han Sans SC"/>
                <a:ea typeface="Source Han Sans SC"/>
                <a:cs typeface="Source Han Sans SC"/>
              </a:rPr>
              <a:t>Monthly total for all 60 users</a:t>
            </a:r>
            <a:endParaRPr sz="2325" b="0">
              <a:solidFill>
                <a:srgbClr val="667085"/>
              </a:solidFill>
              <a:latin typeface="Source Han Sans SC"/>
              <a:ea typeface="Source Han Sans SC"/>
              <a:cs typeface="Source Han Sans SC"/>
            </a:endParaRPr>
          </a:p>
          <a:p>
            <a:pPr algn="l">
              <a:defRPr sz="2325" b="0">
                <a:solidFill>
                  <a:srgbClr val="667085"/>
                </a:solidFill>
                <a:latin typeface="Source Han Sans SC"/>
                <a:ea typeface="Source Han Sans SC"/>
                <a:cs typeface="Source Han Sans SC"/>
              </a:defRPr>
            </a:pPr>
            <a:r>
              <a:rPr sz="2325" b="0">
                <a:solidFill>
                  <a:srgbClr val="667085"/>
                </a:solidFill>
                <a:latin typeface="Source Han Sans SC"/>
                <a:ea typeface="Source Han Sans SC"/>
                <a:cs typeface="Source Han Sans SC"/>
              </a:rPr>
              <a:t>July–September 2026 baseline</a:t>
            </a:r>
            <a:endParaRPr sz="2325" b="0">
              <a:solidFill>
                <a:srgbClr val="667085"/>
              </a:solidFill>
              <a:latin typeface="Source Han Sans SC"/>
              <a:ea typeface="Source Han Sans SC"/>
              <a:cs typeface="Source Han Sans SC"/>
            </a:endParaRPr>
          </a:p>
          <a:p>
            <a:pPr algn="l">
              <a:defRPr sz="2325" b="0">
                <a:solidFill>
                  <a:srgbClr val="667085"/>
                </a:solidFill>
                <a:latin typeface="Source Han Sans SC"/>
                <a:ea typeface="Source Han Sans SC"/>
                <a:cs typeface="Source Han Sans SC"/>
              </a:defRPr>
            </a:pPr>
            <a:r>
              <a:rPr sz="2325" b="0">
                <a:solidFill>
                  <a:srgbClr val="667085"/>
                </a:solidFill>
                <a:latin typeface="Source Han Sans SC"/>
                <a:ea typeface="Source Han Sans SC"/>
                <a:cs typeface="Source Han Sans SC"/>
              </a:rPr>
              <a:t>Excludes manager review</a:t>
            </a:r>
            <a:endParaRPr sz="2325" b="0">
              <a:solidFill>
                <a:srgbClr val="667085"/>
              </a:solidFill>
              <a:latin typeface="Source Han Sans SC"/>
              <a:ea typeface="Source Han Sans SC"/>
              <a:cs typeface="Source Han Sans SC"/>
            </a:endParaRPr>
          </a:p>
        </p:txBody>
      </p:sp>
      <p:graphicFrame>
        <p:nvGraphicFramePr>
          <p:cNvPr id="21" name="Chart"/>
          <p:cNvGraphicFramePr/>
          <p:nvPr/>
        </p:nvGraphicFramePr>
        <p:xfrm>
          <a:off x="6762750" y="3048000"/>
          <a:ext cx="10572750" cy="5048250"/>
        </p:xfrm>
        <a:graphic>
          <a:graphicData uri="http://schemas.openxmlformats.org/drawingml/2006/chart">
            <c:chart xmlns:c="http://schemas.openxmlformats.org/drawingml/2006/chart" xmlns:r="http://schemas.openxmlformats.org/officeDocument/2006/relationships" r:id="rId1"/>
          </a:graphicData>
        </a:graphic>
      </p:graphicFrame>
      <p:sp>
        <p:nvSpPr>
          <p:cNvPr id="10" name="矩形 9"/>
          <p:cNvSpPr>
            <a:spLocks noGrp="1"/>
          </p:cNvSpPr>
          <p:nvPr/>
        </p:nvSpPr>
        <p:spPr>
          <a:xfrm>
            <a:off x="7086600" y="8343900"/>
            <a:ext cx="2762250" cy="428625"/>
          </a:xfrm>
          <a:prstGeom prst="rect">
            <a:avLst/>
          </a:prstGeom>
          <a:noFill/>
          <a:ln w="0">
            <a:noFill/>
          </a:ln>
        </p:spPr>
        <p:txBody>
          <a:bodyPr wrap="square" lIns="0" tIns="0" rIns="0" bIns="0" anchor="t">
            <a:noAutofit/>
          </a:bodyPr>
          <a:lstStyle/>
          <a:p>
            <a:pPr algn="ctr">
              <a:defRPr sz="2250" b="0">
                <a:solidFill>
                  <a:srgbClr val="667085"/>
                </a:solidFill>
                <a:latin typeface="Source Han Sans SC"/>
                <a:ea typeface="Source Han Sans SC"/>
                <a:cs typeface="Source Han Sans SC"/>
              </a:defRPr>
            </a:pPr>
            <a:r>
              <a:rPr sz="2250" b="0">
                <a:solidFill>
                  <a:srgbClr val="667085"/>
                </a:solidFill>
                <a:latin typeface="Source Han Sans SC"/>
                <a:ea typeface="Source Han Sans SC"/>
                <a:cs typeface="Source Han Sans SC"/>
              </a:rPr>
              <a:t>24 × 14h</a:t>
            </a:r>
            <a:endParaRPr sz="2250" b="0">
              <a:solidFill>
                <a:srgbClr val="667085"/>
              </a:solidFill>
              <a:latin typeface="Source Han Sans SC"/>
              <a:ea typeface="Source Han Sans SC"/>
              <a:cs typeface="Source Han Sans SC"/>
            </a:endParaRPr>
          </a:p>
        </p:txBody>
      </p:sp>
      <p:sp>
        <p:nvSpPr>
          <p:cNvPr id="11" name="矩形 10"/>
          <p:cNvSpPr>
            <a:spLocks noGrp="1"/>
          </p:cNvSpPr>
          <p:nvPr/>
        </p:nvSpPr>
        <p:spPr>
          <a:xfrm>
            <a:off x="10477500" y="8343900"/>
            <a:ext cx="2762250" cy="428625"/>
          </a:xfrm>
          <a:prstGeom prst="rect">
            <a:avLst/>
          </a:prstGeom>
          <a:noFill/>
          <a:ln w="0">
            <a:noFill/>
          </a:ln>
        </p:spPr>
        <p:txBody>
          <a:bodyPr wrap="square" lIns="0" tIns="0" rIns="0" bIns="0" anchor="t">
            <a:noAutofit/>
          </a:bodyPr>
          <a:lstStyle/>
          <a:p>
            <a:pPr algn="ctr">
              <a:defRPr sz="2250" b="0">
                <a:solidFill>
                  <a:srgbClr val="667085"/>
                </a:solidFill>
                <a:latin typeface="Source Han Sans SC"/>
                <a:ea typeface="Source Han Sans SC"/>
                <a:cs typeface="Source Han Sans SC"/>
              </a:defRPr>
            </a:pPr>
            <a:r>
              <a:rPr sz="2250" b="0">
                <a:solidFill>
                  <a:srgbClr val="667085"/>
                </a:solidFill>
                <a:latin typeface="Source Han Sans SC"/>
                <a:ea typeface="Source Han Sans SC"/>
                <a:cs typeface="Source Han Sans SC"/>
              </a:rPr>
              <a:t>80 × 3h</a:t>
            </a:r>
            <a:endParaRPr sz="2250" b="0">
              <a:solidFill>
                <a:srgbClr val="667085"/>
              </a:solidFill>
              <a:latin typeface="Source Han Sans SC"/>
              <a:ea typeface="Source Han Sans SC"/>
              <a:cs typeface="Source Han Sans SC"/>
            </a:endParaRPr>
          </a:p>
        </p:txBody>
      </p:sp>
      <p:sp>
        <p:nvSpPr>
          <p:cNvPr id="12" name="矩形 11"/>
          <p:cNvSpPr>
            <a:spLocks noGrp="1"/>
          </p:cNvSpPr>
          <p:nvPr/>
        </p:nvSpPr>
        <p:spPr>
          <a:xfrm>
            <a:off x="13839825" y="8343900"/>
            <a:ext cx="2762250" cy="428625"/>
          </a:xfrm>
          <a:prstGeom prst="rect">
            <a:avLst/>
          </a:prstGeom>
          <a:noFill/>
          <a:ln w="0">
            <a:noFill/>
          </a:ln>
        </p:spPr>
        <p:txBody>
          <a:bodyPr wrap="square" lIns="0" tIns="0" rIns="0" bIns="0" anchor="t">
            <a:noAutofit/>
          </a:bodyPr>
          <a:lstStyle/>
          <a:p>
            <a:pPr algn="ctr">
              <a:defRPr sz="2250" b="0">
                <a:solidFill>
                  <a:srgbClr val="667085"/>
                </a:solidFill>
                <a:latin typeface="Source Han Sans SC"/>
                <a:ea typeface="Source Han Sans SC"/>
                <a:cs typeface="Source Han Sans SC"/>
              </a:defRPr>
            </a:pPr>
            <a:r>
              <a:rPr sz="2250" b="0">
                <a:solidFill>
                  <a:srgbClr val="667085"/>
                </a:solidFill>
                <a:latin typeface="Source Han Sans SC"/>
                <a:ea typeface="Source Han Sans SC"/>
                <a:cs typeface="Source Han Sans SC"/>
              </a:rPr>
              <a:t>48 × 5h</a:t>
            </a:r>
            <a:endParaRPr sz="2250" b="0">
              <a:solidFill>
                <a:srgbClr val="667085"/>
              </a:solidFill>
              <a:latin typeface="Source Han Sans SC"/>
              <a:ea typeface="Source Han Sans SC"/>
              <a:cs typeface="Source Han Sans S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18" name="图片 17"/>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5825" y="590550"/>
            <a:ext cx="590550" cy="495300"/>
          </a:xfrm>
          <a:prstGeom prst="rect">
            <a:avLst/>
          </a:prstGeom>
        </p:spPr>
      </p:pic>
      <p:sp>
        <p:nvSpPr>
          <p:cNvPr id="2" name="矩形 1"/>
          <p:cNvSpPr>
            <a:spLocks noGrp="1"/>
          </p:cNvSpPr>
          <p:nvPr/>
        </p:nvSpPr>
        <p:spPr>
          <a:xfrm>
            <a:off x="1809750" y="514350"/>
            <a:ext cx="15411450" cy="1524000"/>
          </a:xfrm>
          <a:prstGeom prst="rect">
            <a:avLst/>
          </a:prstGeom>
          <a:noFill/>
          <a:ln w="0">
            <a:noFill/>
          </a:ln>
        </p:spPr>
        <p:txBody>
          <a:bodyPr wrap="square" lIns="0" tIns="0" rIns="0" bIns="0" anchor="t">
            <a:noAutofit/>
          </a:bodyPr>
          <a:lstStyle/>
          <a:p>
            <a:pPr algn="l">
              <a:defRPr sz="4350" b="1">
                <a:solidFill>
                  <a:srgbClr val="0B1220"/>
                </a:solidFill>
                <a:latin typeface="Source Han Sans SC"/>
                <a:ea typeface="Source Han Sans SC"/>
                <a:cs typeface="Source Han Sans SC"/>
              </a:defRPr>
            </a:pPr>
            <a:r>
              <a:rPr sz="4350" b="1">
                <a:solidFill>
                  <a:srgbClr val="0B1220"/>
                </a:solidFill>
                <a:latin typeface="Source Han Sans SC"/>
                <a:ea typeface="Source Han Sans SC"/>
                <a:cs typeface="Source Han Sans SC"/>
              </a:rPr>
              <a:t>Repeated context assembly is the friction worth testing</a:t>
            </a:r>
            <a:endParaRPr sz="4350" b="1">
              <a:solidFill>
                <a:srgbClr val="0B1220"/>
              </a:solidFill>
              <a:latin typeface="Source Han Sans SC"/>
              <a:ea typeface="Source Han Sans SC"/>
              <a:cs typeface="Source Han Sans SC"/>
            </a:endParaRPr>
          </a:p>
        </p:txBody>
      </p:sp>
      <p:sp>
        <p:nvSpPr>
          <p:cNvPr id="3" name="矩形 2"/>
          <p:cNvSpPr>
            <a:spLocks noGrp="1"/>
          </p:cNvSpPr>
          <p:nvPr/>
        </p:nvSpPr>
        <p:spPr>
          <a:xfrm>
            <a:off x="1809750" y="1981200"/>
            <a:ext cx="15411450" cy="781050"/>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Discovery evidence · proposal-to-meeting handoff · no quantified causal attribution</a:t>
            </a:r>
            <a:endParaRPr sz="2100" b="0">
              <a:solidFill>
                <a:srgbClr val="667085"/>
              </a:solidFill>
              <a:latin typeface="Source Han Sans SC"/>
              <a:ea typeface="Source Han Sans SC"/>
              <a:cs typeface="Source Han Sans SC"/>
            </a:endParaRPr>
          </a:p>
        </p:txBody>
      </p:sp>
      <p:sp>
        <p:nvSpPr>
          <p:cNvPr id="4" name="矩形 3"/>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5" name="矩形 4"/>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04</a:t>
            </a:r>
            <a:endParaRPr sz="1725" b="0">
              <a:solidFill>
                <a:srgbClr val="667085"/>
              </a:solidFill>
              <a:latin typeface="Source Han Sans SC"/>
              <a:ea typeface="Source Han Sans SC"/>
              <a:cs typeface="Source Han Sans SC"/>
            </a:endParaRPr>
          </a:p>
        </p:txBody>
      </p:sp>
      <p:sp>
        <p:nvSpPr>
          <p:cNvPr id="6" name="矩形 5"/>
          <p:cNvSpPr>
            <a:spLocks noGrp="1"/>
          </p:cNvSpPr>
          <p:nvPr/>
        </p:nvSpPr>
        <p:spPr>
          <a:xfrm>
            <a:off x="1028700" y="3219450"/>
            <a:ext cx="6810375" cy="619125"/>
          </a:xfrm>
          <a:prstGeom prst="rect">
            <a:avLst/>
          </a:prstGeom>
          <a:noFill/>
          <a:ln w="0">
            <a:noFill/>
          </a:ln>
        </p:spPr>
        <p:txBody>
          <a:bodyPr wrap="square" lIns="0" tIns="0" rIns="0" bIns="0" anchor="t">
            <a:noAutofit/>
          </a:bodyPr>
          <a:lstStyle/>
          <a:p>
            <a:pPr algn="l">
              <a:defRPr sz="3150" b="1">
                <a:solidFill>
                  <a:srgbClr val="0B1220"/>
                </a:solidFill>
                <a:latin typeface="Source Han Sans SC"/>
                <a:ea typeface="Source Han Sans SC"/>
                <a:cs typeface="Source Han Sans SC"/>
              </a:defRPr>
            </a:pPr>
            <a:r>
              <a:rPr sz="3150" b="1">
                <a:solidFill>
                  <a:srgbClr val="0B1220"/>
                </a:solidFill>
                <a:latin typeface="Source Han Sans SC"/>
                <a:ea typeface="Source Han Sans SC"/>
                <a:cs typeface="Source Han Sans SC"/>
              </a:rPr>
              <a:t>Proposal preparation</a:t>
            </a:r>
            <a:endParaRPr sz="3150" b="1">
              <a:solidFill>
                <a:srgbClr val="0B1220"/>
              </a:solidFill>
              <a:latin typeface="Source Han Sans SC"/>
              <a:ea typeface="Source Han Sans SC"/>
              <a:cs typeface="Source Han Sans SC"/>
            </a:endParaRPr>
          </a:p>
        </p:txBody>
      </p:sp>
      <p:sp>
        <p:nvSpPr>
          <p:cNvPr id="7" name="矩形 6"/>
          <p:cNvSpPr>
            <a:spLocks noGrp="1"/>
          </p:cNvSpPr>
          <p:nvPr/>
        </p:nvSpPr>
        <p:spPr>
          <a:xfrm>
            <a:off x="10382250" y="3219450"/>
            <a:ext cx="6810375" cy="619125"/>
          </a:xfrm>
          <a:prstGeom prst="rect">
            <a:avLst/>
          </a:prstGeom>
          <a:noFill/>
          <a:ln w="0">
            <a:noFill/>
          </a:ln>
        </p:spPr>
        <p:txBody>
          <a:bodyPr wrap="square" lIns="0" tIns="0" rIns="0" bIns="0" anchor="t">
            <a:noAutofit/>
          </a:bodyPr>
          <a:lstStyle/>
          <a:p>
            <a:pPr algn="l">
              <a:defRPr sz="3150" b="1">
                <a:solidFill>
                  <a:srgbClr val="0B1220"/>
                </a:solidFill>
                <a:latin typeface="Source Han Sans SC"/>
                <a:ea typeface="Source Han Sans SC"/>
                <a:cs typeface="Source Han Sans SC"/>
              </a:defRPr>
            </a:pPr>
            <a:r>
              <a:rPr sz="3150" b="1">
                <a:solidFill>
                  <a:srgbClr val="0B1220"/>
                </a:solidFill>
                <a:latin typeface="Source Han Sans SC"/>
                <a:ea typeface="Source Han Sans SC"/>
                <a:cs typeface="Source Han Sans SC"/>
              </a:rPr>
              <a:t>Customer-meeting preparation</a:t>
            </a:r>
            <a:endParaRPr sz="3150" b="1">
              <a:solidFill>
                <a:srgbClr val="0B1220"/>
              </a:solidFill>
              <a:latin typeface="Source Han Sans SC"/>
              <a:ea typeface="Source Han Sans SC"/>
              <a:cs typeface="Source Han Sans SC"/>
            </a:endParaRPr>
          </a:p>
        </p:txBody>
      </p:sp>
      <p:sp>
        <p:nvSpPr>
          <p:cNvPr id="8" name="矩形 7"/>
          <p:cNvSpPr>
            <a:spLocks noGrp="1"/>
          </p:cNvSpPr>
          <p:nvPr/>
        </p:nvSpPr>
        <p:spPr>
          <a:xfrm>
            <a:off x="1028700" y="4305300"/>
            <a:ext cx="6810375" cy="2133600"/>
          </a:xfrm>
          <a:prstGeom prst="rect">
            <a:avLst/>
          </a:prstGeom>
          <a:solidFill>
            <a:srgbClr val="FFFFFF"/>
          </a:solidFill>
          <a:ln w="9525">
            <a:solidFill>
              <a:srgbClr val="DDE4F1"/>
            </a:solidFill>
          </a:ln>
        </p:spPr>
      </p:sp>
      <p:sp>
        <p:nvSpPr>
          <p:cNvPr id="9" name="矩形 8"/>
          <p:cNvSpPr>
            <a:spLocks noGrp="1"/>
          </p:cNvSpPr>
          <p:nvPr/>
        </p:nvSpPr>
        <p:spPr>
          <a:xfrm>
            <a:off x="1266825" y="4514850"/>
            <a:ext cx="6334125" cy="523875"/>
          </a:xfrm>
          <a:prstGeom prst="rect">
            <a:avLst/>
          </a:prstGeom>
          <a:noFill/>
          <a:ln w="0">
            <a:noFill/>
          </a:ln>
        </p:spPr>
        <p:txBody>
          <a:bodyPr wrap="square" lIns="0" tIns="0" rIns="0" bIns="0" anchor="t">
            <a:noAutofit/>
          </a:bodyPr>
          <a:lstStyle/>
          <a:p>
            <a:pPr algn="l">
              <a:defRPr sz="2550" b="1">
                <a:solidFill>
                  <a:srgbClr val="0B1220"/>
                </a:solidFill>
                <a:latin typeface="Source Han Sans SC"/>
                <a:ea typeface="Source Han Sans SC"/>
                <a:cs typeface="Source Han Sans SC"/>
              </a:defRPr>
            </a:pPr>
            <a:r>
              <a:rPr sz="2550" b="1">
                <a:solidFill>
                  <a:srgbClr val="0B1220"/>
                </a:solidFill>
                <a:latin typeface="Source Han Sans SC"/>
                <a:ea typeface="Source Han Sans SC"/>
                <a:cs typeface="Source Han Sans SC"/>
              </a:rPr>
              <a:t>Find evidence</a:t>
            </a:r>
            <a:endParaRPr sz="2550" b="1">
              <a:solidFill>
                <a:srgbClr val="0B1220"/>
              </a:solidFill>
              <a:latin typeface="Source Han Sans SC"/>
              <a:ea typeface="Source Han Sans SC"/>
              <a:cs typeface="Source Han Sans SC"/>
            </a:endParaRPr>
          </a:p>
        </p:txBody>
      </p:sp>
      <p:sp>
        <p:nvSpPr>
          <p:cNvPr id="10" name="矩形 9"/>
          <p:cNvSpPr>
            <a:spLocks noGrp="1"/>
          </p:cNvSpPr>
          <p:nvPr/>
        </p:nvSpPr>
        <p:spPr>
          <a:xfrm>
            <a:off x="1266825" y="5124450"/>
            <a:ext cx="6334125" cy="1152525"/>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Locate approved sources and reconstruct the project context.</a:t>
            </a:r>
            <a:endParaRPr sz="2175" b="0">
              <a:solidFill>
                <a:srgbClr val="667085"/>
              </a:solidFill>
              <a:latin typeface="Source Han Sans SC"/>
              <a:ea typeface="Source Han Sans SC"/>
              <a:cs typeface="Source Han Sans SC"/>
            </a:endParaRPr>
          </a:p>
        </p:txBody>
      </p:sp>
      <p:sp>
        <p:nvSpPr>
          <p:cNvPr id="11" name="右箭头 10"/>
          <p:cNvSpPr>
            <a:spLocks noGrp="1"/>
          </p:cNvSpPr>
          <p:nvPr/>
        </p:nvSpPr>
        <p:spPr>
          <a:xfrm>
            <a:off x="8705850" y="5238750"/>
            <a:ext cx="800100" cy="190500"/>
          </a:xfrm>
          <a:prstGeom prst="rightArrow">
            <a:avLst/>
          </a:prstGeom>
          <a:solidFill>
            <a:srgbClr val="2456F0"/>
          </a:solidFill>
          <a:ln w="0">
            <a:noFill/>
          </a:ln>
        </p:spPr>
      </p:sp>
      <p:sp>
        <p:nvSpPr>
          <p:cNvPr id="12" name="矩形 11"/>
          <p:cNvSpPr>
            <a:spLocks noGrp="1"/>
          </p:cNvSpPr>
          <p:nvPr/>
        </p:nvSpPr>
        <p:spPr>
          <a:xfrm>
            <a:off x="10382250" y="4305300"/>
            <a:ext cx="6810375" cy="2133600"/>
          </a:xfrm>
          <a:prstGeom prst="rect">
            <a:avLst/>
          </a:prstGeom>
          <a:solidFill>
            <a:srgbClr val="FFFFFF"/>
          </a:solidFill>
          <a:ln w="9525">
            <a:solidFill>
              <a:srgbClr val="DDE4F1"/>
            </a:solidFill>
          </a:ln>
        </p:spPr>
      </p:sp>
      <p:sp>
        <p:nvSpPr>
          <p:cNvPr id="13" name="矩形 12"/>
          <p:cNvSpPr>
            <a:spLocks noGrp="1"/>
          </p:cNvSpPr>
          <p:nvPr/>
        </p:nvSpPr>
        <p:spPr>
          <a:xfrm>
            <a:off x="10620375" y="4514850"/>
            <a:ext cx="6334125" cy="523875"/>
          </a:xfrm>
          <a:prstGeom prst="rect">
            <a:avLst/>
          </a:prstGeom>
          <a:noFill/>
          <a:ln w="0">
            <a:noFill/>
          </a:ln>
        </p:spPr>
        <p:txBody>
          <a:bodyPr wrap="square" lIns="0" tIns="0" rIns="0" bIns="0" anchor="t">
            <a:noAutofit/>
          </a:bodyPr>
          <a:lstStyle/>
          <a:p>
            <a:pPr algn="l">
              <a:defRPr sz="2550" b="1">
                <a:solidFill>
                  <a:srgbClr val="0B1220"/>
                </a:solidFill>
                <a:latin typeface="Source Han Sans SC"/>
                <a:ea typeface="Source Han Sans SC"/>
                <a:cs typeface="Source Han Sans SC"/>
              </a:defRPr>
            </a:pPr>
            <a:r>
              <a:rPr sz="2550" b="1">
                <a:solidFill>
                  <a:srgbClr val="0B1220"/>
                </a:solidFill>
                <a:latin typeface="Source Han Sans SC"/>
                <a:ea typeface="Source Han Sans SC"/>
                <a:cs typeface="Source Han Sans SC"/>
              </a:rPr>
              <a:t>Find the same context again</a:t>
            </a:r>
            <a:endParaRPr sz="2550" b="1">
              <a:solidFill>
                <a:srgbClr val="0B1220"/>
              </a:solidFill>
              <a:latin typeface="Source Han Sans SC"/>
              <a:ea typeface="Source Han Sans SC"/>
              <a:cs typeface="Source Han Sans SC"/>
            </a:endParaRPr>
          </a:p>
        </p:txBody>
      </p:sp>
      <p:sp>
        <p:nvSpPr>
          <p:cNvPr id="14" name="矩形 13"/>
          <p:cNvSpPr>
            <a:spLocks noGrp="1"/>
          </p:cNvSpPr>
          <p:nvPr/>
        </p:nvSpPr>
        <p:spPr>
          <a:xfrm>
            <a:off x="10620375" y="5124450"/>
            <a:ext cx="6334125" cy="1152525"/>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The next task may repeat the search and working guidance.</a:t>
            </a:r>
            <a:endParaRPr sz="2175" b="0">
              <a:solidFill>
                <a:srgbClr val="667085"/>
              </a:solidFill>
              <a:latin typeface="Source Han Sans SC"/>
              <a:ea typeface="Source Han Sans SC"/>
              <a:cs typeface="Source Han Sans SC"/>
            </a:endParaRPr>
          </a:p>
        </p:txBody>
      </p:sp>
      <p:sp>
        <p:nvSpPr>
          <p:cNvPr id="15" name="矩形 14"/>
          <p:cNvSpPr>
            <a:spLocks noGrp="1"/>
          </p:cNvSpPr>
          <p:nvPr/>
        </p:nvSpPr>
        <p:spPr>
          <a:xfrm>
            <a:off x="1028700" y="7096125"/>
            <a:ext cx="16163925" cy="14288"/>
          </a:xfrm>
          <a:prstGeom prst="rect">
            <a:avLst/>
          </a:prstGeom>
          <a:solidFill>
            <a:srgbClr val="DDE4F1"/>
          </a:solidFill>
          <a:ln w="0">
            <a:noFill/>
          </a:ln>
        </p:spPr>
      </p:sp>
      <p:sp>
        <p:nvSpPr>
          <p:cNvPr id="16" name="矩形 15"/>
          <p:cNvSpPr>
            <a:spLocks noGrp="1"/>
          </p:cNvSpPr>
          <p:nvPr/>
        </p:nvSpPr>
        <p:spPr>
          <a:xfrm>
            <a:off x="1028700" y="7524750"/>
            <a:ext cx="5334000" cy="571500"/>
          </a:xfrm>
          <a:prstGeom prst="rect">
            <a:avLst/>
          </a:prstGeom>
          <a:noFill/>
          <a:ln w="0">
            <a:noFill/>
          </a:ln>
        </p:spPr>
        <p:txBody>
          <a:bodyPr wrap="square" lIns="0" tIns="0" rIns="0" bIns="0" anchor="t">
            <a:noAutofit/>
          </a:bodyPr>
          <a:lstStyle/>
          <a:p>
            <a:pPr algn="l">
              <a:defRPr sz="2625" b="1">
                <a:solidFill>
                  <a:srgbClr val="2456F0"/>
                </a:solidFill>
                <a:latin typeface="Source Han Sans SC"/>
                <a:ea typeface="Source Han Sans SC"/>
                <a:cs typeface="Source Han Sans SC"/>
              </a:defRPr>
            </a:pPr>
            <a:r>
              <a:rPr sz="2625" b="1">
                <a:solidFill>
                  <a:srgbClr val="2456F0"/>
                </a:solidFill>
                <a:latin typeface="Source Han Sans SC"/>
                <a:ea typeface="Source Han Sans SC"/>
                <a:cs typeface="Source Han Sans SC"/>
              </a:rPr>
              <a:t>Continuity hypothesis</a:t>
            </a:r>
            <a:endParaRPr sz="2625" b="1">
              <a:solidFill>
                <a:srgbClr val="2456F0"/>
              </a:solidFill>
              <a:latin typeface="Source Han Sans SC"/>
              <a:ea typeface="Source Han Sans SC"/>
              <a:cs typeface="Source Han Sans SC"/>
            </a:endParaRPr>
          </a:p>
        </p:txBody>
      </p:sp>
      <p:sp>
        <p:nvSpPr>
          <p:cNvPr id="17" name="矩形 16"/>
          <p:cNvSpPr>
            <a:spLocks noGrp="1"/>
          </p:cNvSpPr>
          <p:nvPr/>
        </p:nvSpPr>
        <p:spPr>
          <a:xfrm>
            <a:off x="6477000" y="7477125"/>
            <a:ext cx="10629900" cy="1476375"/>
          </a:xfrm>
          <a:prstGeom prst="rect">
            <a:avLst/>
          </a:prstGeom>
          <a:noFill/>
          <a:ln w="0">
            <a:noFill/>
          </a:ln>
        </p:spPr>
        <p:txBody>
          <a:bodyPr wrap="square" lIns="0" tIns="0" rIns="0" bIns="0" anchor="t">
            <a:noAutofit/>
          </a:bodyPr>
          <a:lstStyle/>
          <a:p>
            <a:pPr algn="l">
              <a:defRPr sz="2475" b="0">
                <a:solidFill>
                  <a:srgbClr val="0B1220"/>
                </a:solidFill>
                <a:latin typeface="Source Han Sans SC"/>
                <a:ea typeface="Source Han Sans SC"/>
                <a:cs typeface="Source Han Sans SC"/>
              </a:defRPr>
            </a:pPr>
            <a:r>
              <a:rPr sz="2475" b="0">
                <a:solidFill>
                  <a:srgbClr val="0B1220"/>
                </a:solidFill>
                <a:latin typeface="Source Han Sans SC"/>
                <a:ea typeface="Source Han Sans SC"/>
                <a:cs typeface="Source Han Sans SC"/>
              </a:rPr>
              <a:t>Reuse relevant, authorized project evidence and scoped preferences across the two tasks. Keep customer facts separate from reusable guidance.</a:t>
            </a:r>
            <a:endParaRPr sz="2475" b="0">
              <a:solidFill>
                <a:srgbClr val="0B1220"/>
              </a:solidFill>
              <a:latin typeface="Source Han Sans SC"/>
              <a:ea typeface="Source Han Sans SC"/>
              <a:cs typeface="Source Han Sans SC"/>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25" name="图片 24"/>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5825" y="590550"/>
            <a:ext cx="590550" cy="495300"/>
          </a:xfrm>
          <a:prstGeom prst="rect">
            <a:avLst/>
          </a:prstGeom>
        </p:spPr>
      </p:pic>
      <p:sp>
        <p:nvSpPr>
          <p:cNvPr id="2" name="矩形 1"/>
          <p:cNvSpPr>
            <a:spLocks noGrp="1"/>
          </p:cNvSpPr>
          <p:nvPr/>
        </p:nvSpPr>
        <p:spPr>
          <a:xfrm>
            <a:off x="1809750" y="514350"/>
            <a:ext cx="15411450" cy="1524000"/>
          </a:xfrm>
          <a:prstGeom prst="rect">
            <a:avLst/>
          </a:prstGeom>
          <a:noFill/>
          <a:ln w="0">
            <a:noFill/>
          </a:ln>
        </p:spPr>
        <p:txBody>
          <a:bodyPr wrap="square" lIns="0" tIns="0" rIns="0" bIns="0" anchor="t">
            <a:noAutofit/>
          </a:bodyPr>
          <a:lstStyle/>
          <a:p>
            <a:pPr algn="l">
              <a:defRPr sz="4350" b="1">
                <a:solidFill>
                  <a:srgbClr val="0B1220"/>
                </a:solidFill>
                <a:latin typeface="Source Han Sans SC"/>
                <a:ea typeface="Source Han Sans SC"/>
                <a:cs typeface="Source Han Sans SC"/>
              </a:defRPr>
            </a:pPr>
            <a:r>
              <a:rPr sz="4350" b="1">
                <a:solidFill>
                  <a:srgbClr val="0B1220"/>
                </a:solidFill>
                <a:latin typeface="Source Han Sans SC"/>
                <a:ea typeface="Source Han Sans SC"/>
                <a:cs typeface="Source Han Sans SC"/>
              </a:rPr>
              <a:t>Authorized project context can support both preparation workflows</a:t>
            </a:r>
            <a:endParaRPr sz="4350" b="1">
              <a:solidFill>
                <a:srgbClr val="0B1220"/>
              </a:solidFill>
              <a:latin typeface="Source Han Sans SC"/>
              <a:ea typeface="Source Han Sans SC"/>
              <a:cs typeface="Source Han Sans SC"/>
            </a:endParaRPr>
          </a:p>
        </p:txBody>
      </p:sp>
      <p:sp>
        <p:nvSpPr>
          <p:cNvPr id="3" name="矩形 2"/>
          <p:cNvSpPr>
            <a:spLocks noGrp="1"/>
          </p:cNvSpPr>
          <p:nvPr/>
        </p:nvSpPr>
        <p:spPr>
          <a:xfrm>
            <a:off x="1809750" y="1981200"/>
            <a:ext cx="15411450" cy="781050"/>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Noumi Enterprise 2026.3 · file discovery, task execution and review</a:t>
            </a:r>
            <a:endParaRPr sz="2100" b="0">
              <a:solidFill>
                <a:srgbClr val="667085"/>
              </a:solidFill>
              <a:latin typeface="Source Han Sans SC"/>
              <a:ea typeface="Source Han Sans SC"/>
              <a:cs typeface="Source Han Sans SC"/>
            </a:endParaRPr>
          </a:p>
        </p:txBody>
      </p:sp>
      <p:sp>
        <p:nvSpPr>
          <p:cNvPr id="4" name="矩形 3"/>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5" name="矩形 4"/>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05</a:t>
            </a:r>
            <a:endParaRPr sz="1725" b="0">
              <a:solidFill>
                <a:srgbClr val="667085"/>
              </a:solidFill>
              <a:latin typeface="Source Han Sans SC"/>
              <a:ea typeface="Source Han Sans SC"/>
              <a:cs typeface="Source Han Sans SC"/>
            </a:endParaRPr>
          </a:p>
        </p:txBody>
      </p:sp>
      <p:sp>
        <p:nvSpPr>
          <p:cNvPr id="6" name="矩形 5"/>
          <p:cNvSpPr>
            <a:spLocks noGrp="1"/>
          </p:cNvSpPr>
          <p:nvPr/>
        </p:nvSpPr>
        <p:spPr>
          <a:xfrm>
            <a:off x="952500" y="4419600"/>
            <a:ext cx="4286250" cy="2476500"/>
          </a:xfrm>
          <a:prstGeom prst="rect">
            <a:avLst/>
          </a:prstGeom>
          <a:solidFill>
            <a:srgbClr val="FFFFFF"/>
          </a:solidFill>
          <a:ln w="9525">
            <a:solidFill>
              <a:srgbClr val="DDE4F1"/>
            </a:solidFill>
          </a:ln>
        </p:spPr>
      </p:sp>
      <p:sp>
        <p:nvSpPr>
          <p:cNvPr id="7" name="矩形 6"/>
          <p:cNvSpPr>
            <a:spLocks noGrp="1"/>
          </p:cNvSpPr>
          <p:nvPr/>
        </p:nvSpPr>
        <p:spPr>
          <a:xfrm>
            <a:off x="1190625" y="4629150"/>
            <a:ext cx="3810000" cy="523875"/>
          </a:xfrm>
          <a:prstGeom prst="rect">
            <a:avLst/>
          </a:prstGeom>
          <a:noFill/>
          <a:ln w="0">
            <a:noFill/>
          </a:ln>
        </p:spPr>
        <p:txBody>
          <a:bodyPr wrap="square" lIns="0" tIns="0" rIns="0" bIns="0" anchor="t">
            <a:noAutofit/>
          </a:bodyPr>
          <a:lstStyle/>
          <a:p>
            <a:pPr algn="l">
              <a:defRPr sz="2550" b="1">
                <a:solidFill>
                  <a:srgbClr val="0B1220"/>
                </a:solidFill>
                <a:latin typeface="Source Han Sans SC"/>
                <a:ea typeface="Source Han Sans SC"/>
                <a:cs typeface="Source Han Sans SC"/>
              </a:defRPr>
            </a:pPr>
            <a:r>
              <a:rPr sz="2550" b="1">
                <a:solidFill>
                  <a:srgbClr val="0B1220"/>
                </a:solidFill>
                <a:latin typeface="Source Han Sans SC"/>
                <a:ea typeface="Source Han Sans SC"/>
                <a:cs typeface="Source Han Sans SC"/>
              </a:rPr>
              <a:t>Approved project files</a:t>
            </a:r>
            <a:endParaRPr sz="2550" b="1">
              <a:solidFill>
                <a:srgbClr val="0B1220"/>
              </a:solidFill>
              <a:latin typeface="Source Han Sans SC"/>
              <a:ea typeface="Source Han Sans SC"/>
              <a:cs typeface="Source Han Sans SC"/>
            </a:endParaRPr>
          </a:p>
        </p:txBody>
      </p:sp>
      <p:sp>
        <p:nvSpPr>
          <p:cNvPr id="8" name="矩形 7"/>
          <p:cNvSpPr>
            <a:spLocks noGrp="1"/>
          </p:cNvSpPr>
          <p:nvPr/>
        </p:nvSpPr>
        <p:spPr>
          <a:xfrm>
            <a:off x="1190625" y="5238750"/>
            <a:ext cx="3810000" cy="1495425"/>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Requirements · product evidence</a:t>
            </a:r>
            <a:endParaRPr sz="2175" b="0">
              <a:solidFill>
                <a:srgbClr val="667085"/>
              </a:solidFill>
              <a:latin typeface="Source Han Sans SC"/>
              <a:ea typeface="Source Han Sans SC"/>
              <a:cs typeface="Source Han Sans SC"/>
            </a:endParaRPr>
          </a:p>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Current customer context</a:t>
            </a:r>
            <a:endParaRPr sz="2175" b="0">
              <a:solidFill>
                <a:srgbClr val="667085"/>
              </a:solidFill>
              <a:latin typeface="Source Han Sans SC"/>
              <a:ea typeface="Source Han Sans SC"/>
              <a:cs typeface="Source Han Sans SC"/>
            </a:endParaRPr>
          </a:p>
        </p:txBody>
      </p:sp>
      <p:sp>
        <p:nvSpPr>
          <p:cNvPr id="9" name="右箭头 8"/>
          <p:cNvSpPr>
            <a:spLocks noGrp="1"/>
          </p:cNvSpPr>
          <p:nvPr/>
        </p:nvSpPr>
        <p:spPr>
          <a:xfrm>
            <a:off x="5410200" y="5581650"/>
            <a:ext cx="419100" cy="190500"/>
          </a:xfrm>
          <a:prstGeom prst="rightArrow">
            <a:avLst/>
          </a:prstGeom>
          <a:solidFill>
            <a:srgbClr val="2456F0"/>
          </a:solidFill>
          <a:ln w="0">
            <a:noFill/>
          </a:ln>
        </p:spPr>
      </p:sp>
      <p:sp>
        <p:nvSpPr>
          <p:cNvPr id="10" name="矩形 9"/>
          <p:cNvSpPr>
            <a:spLocks noGrp="1"/>
          </p:cNvSpPr>
          <p:nvPr/>
        </p:nvSpPr>
        <p:spPr>
          <a:xfrm>
            <a:off x="6019800" y="4419600"/>
            <a:ext cx="4286250" cy="2476500"/>
          </a:xfrm>
          <a:prstGeom prst="rect">
            <a:avLst/>
          </a:prstGeom>
          <a:solidFill>
            <a:srgbClr val="EAF0FF"/>
          </a:solidFill>
          <a:ln w="9525">
            <a:solidFill>
              <a:srgbClr val="DDE4F1"/>
            </a:solidFill>
          </a:ln>
        </p:spPr>
      </p:sp>
      <p:sp>
        <p:nvSpPr>
          <p:cNvPr id="11" name="矩形 10"/>
          <p:cNvSpPr>
            <a:spLocks noGrp="1"/>
          </p:cNvSpPr>
          <p:nvPr/>
        </p:nvSpPr>
        <p:spPr>
          <a:xfrm>
            <a:off x="6257925" y="4629150"/>
            <a:ext cx="3810000" cy="904875"/>
          </a:xfrm>
          <a:prstGeom prst="rect">
            <a:avLst/>
          </a:prstGeom>
          <a:noFill/>
          <a:ln w="0">
            <a:noFill/>
          </a:ln>
        </p:spPr>
        <p:txBody>
          <a:bodyPr wrap="square" lIns="0" tIns="0" rIns="0" bIns="0" anchor="t">
            <a:noAutofit/>
          </a:bodyPr>
          <a:lstStyle/>
          <a:p>
            <a:pPr algn="l">
              <a:defRPr sz="2550" b="1">
                <a:solidFill>
                  <a:srgbClr val="2456F0"/>
                </a:solidFill>
                <a:latin typeface="Source Han Sans SC"/>
                <a:ea typeface="Source Han Sans SC"/>
                <a:cs typeface="Source Han Sans SC"/>
              </a:defRPr>
            </a:pPr>
            <a:r>
              <a:rPr sz="2550" b="1">
                <a:solidFill>
                  <a:srgbClr val="2456F0"/>
                </a:solidFill>
                <a:latin typeface="Source Han Sans SC"/>
                <a:ea typeface="Source Han Sans SC"/>
                <a:cs typeface="Source Han Sans SC"/>
              </a:rPr>
              <a:t>Authorized project</a:t>
            </a:r>
            <a:endParaRPr sz="2550" b="1">
              <a:solidFill>
                <a:srgbClr val="2456F0"/>
              </a:solidFill>
              <a:latin typeface="Source Han Sans SC"/>
              <a:ea typeface="Source Han Sans SC"/>
              <a:cs typeface="Source Han Sans SC"/>
            </a:endParaRPr>
          </a:p>
          <a:p>
            <a:pPr algn="l">
              <a:defRPr sz="2550" b="1">
                <a:solidFill>
                  <a:srgbClr val="2456F0"/>
                </a:solidFill>
                <a:latin typeface="Source Han Sans SC"/>
                <a:ea typeface="Source Han Sans SC"/>
                <a:cs typeface="Source Han Sans SC"/>
              </a:defRPr>
            </a:pPr>
            <a:r>
              <a:rPr sz="2550" b="1">
                <a:solidFill>
                  <a:srgbClr val="2456F0"/>
                </a:solidFill>
                <a:latin typeface="Source Han Sans SC"/>
                <a:ea typeface="Source Han Sans SC"/>
                <a:cs typeface="Source Han Sans SC"/>
              </a:rPr>
              <a:t>context</a:t>
            </a:r>
            <a:endParaRPr sz="2550" b="1">
              <a:solidFill>
                <a:srgbClr val="2456F0"/>
              </a:solidFill>
              <a:latin typeface="Source Han Sans SC"/>
              <a:ea typeface="Source Han Sans SC"/>
              <a:cs typeface="Source Han Sans SC"/>
            </a:endParaRPr>
          </a:p>
        </p:txBody>
      </p:sp>
      <p:sp>
        <p:nvSpPr>
          <p:cNvPr id="12" name="矩形 11"/>
          <p:cNvSpPr>
            <a:spLocks noGrp="1"/>
          </p:cNvSpPr>
          <p:nvPr/>
        </p:nvSpPr>
        <p:spPr>
          <a:xfrm>
            <a:off x="6257925" y="5743575"/>
            <a:ext cx="3810000" cy="971550"/>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Find relevant files by meaning, name and folder.</a:t>
            </a:r>
            <a:endParaRPr sz="2175" b="0">
              <a:solidFill>
                <a:srgbClr val="667085"/>
              </a:solidFill>
              <a:latin typeface="Source Han Sans SC"/>
              <a:ea typeface="Source Han Sans SC"/>
              <a:cs typeface="Source Han Sans SC"/>
            </a:endParaRPr>
          </a:p>
        </p:txBody>
      </p:sp>
      <p:sp>
        <p:nvSpPr>
          <p:cNvPr id="13" name="矩形 12"/>
          <p:cNvSpPr>
            <a:spLocks noGrp="1"/>
          </p:cNvSpPr>
          <p:nvPr/>
        </p:nvSpPr>
        <p:spPr>
          <a:xfrm>
            <a:off x="10306050" y="5657850"/>
            <a:ext cx="476250" cy="28575"/>
          </a:xfrm>
          <a:prstGeom prst="rect">
            <a:avLst/>
          </a:prstGeom>
          <a:solidFill>
            <a:srgbClr val="2456F0"/>
          </a:solidFill>
          <a:ln w="0">
            <a:noFill/>
          </a:ln>
        </p:spPr>
      </p:sp>
      <p:sp>
        <p:nvSpPr>
          <p:cNvPr id="14" name="矩形 13"/>
          <p:cNvSpPr>
            <a:spLocks noGrp="1"/>
          </p:cNvSpPr>
          <p:nvPr/>
        </p:nvSpPr>
        <p:spPr>
          <a:xfrm>
            <a:off x="10763250" y="4371975"/>
            <a:ext cx="28575" cy="2905125"/>
          </a:xfrm>
          <a:prstGeom prst="rect">
            <a:avLst/>
          </a:prstGeom>
          <a:solidFill>
            <a:srgbClr val="2456F0"/>
          </a:solidFill>
          <a:ln w="0">
            <a:noFill/>
          </a:ln>
        </p:spPr>
      </p:sp>
      <p:sp>
        <p:nvSpPr>
          <p:cNvPr id="15" name="右箭头 14"/>
          <p:cNvSpPr>
            <a:spLocks noGrp="1"/>
          </p:cNvSpPr>
          <p:nvPr/>
        </p:nvSpPr>
        <p:spPr>
          <a:xfrm>
            <a:off x="10772775" y="4276725"/>
            <a:ext cx="400050" cy="190500"/>
          </a:xfrm>
          <a:prstGeom prst="rightArrow">
            <a:avLst/>
          </a:prstGeom>
          <a:solidFill>
            <a:srgbClr val="2456F0"/>
          </a:solidFill>
          <a:ln w="0">
            <a:noFill/>
          </a:ln>
        </p:spPr>
      </p:sp>
      <p:sp>
        <p:nvSpPr>
          <p:cNvPr id="16" name="右箭头 15"/>
          <p:cNvSpPr>
            <a:spLocks noGrp="1"/>
          </p:cNvSpPr>
          <p:nvPr/>
        </p:nvSpPr>
        <p:spPr>
          <a:xfrm>
            <a:off x="10772775" y="7181850"/>
            <a:ext cx="400050" cy="190500"/>
          </a:xfrm>
          <a:prstGeom prst="rightArrow">
            <a:avLst/>
          </a:prstGeom>
          <a:solidFill>
            <a:srgbClr val="2456F0"/>
          </a:solidFill>
          <a:ln w="0">
            <a:noFill/>
          </a:ln>
        </p:spPr>
      </p:sp>
      <p:sp>
        <p:nvSpPr>
          <p:cNvPr id="17" name="矩形 16"/>
          <p:cNvSpPr>
            <a:spLocks noGrp="1"/>
          </p:cNvSpPr>
          <p:nvPr/>
        </p:nvSpPr>
        <p:spPr>
          <a:xfrm>
            <a:off x="11239500" y="3324225"/>
            <a:ext cx="6048375" cy="2095500"/>
          </a:xfrm>
          <a:prstGeom prst="rect">
            <a:avLst/>
          </a:prstGeom>
          <a:solidFill>
            <a:srgbClr val="FFFFFF"/>
          </a:solidFill>
          <a:ln w="9525">
            <a:solidFill>
              <a:srgbClr val="DDE4F1"/>
            </a:solidFill>
          </a:ln>
        </p:spPr>
      </p:sp>
      <p:sp>
        <p:nvSpPr>
          <p:cNvPr id="18" name="矩形 17"/>
          <p:cNvSpPr>
            <a:spLocks noGrp="1"/>
          </p:cNvSpPr>
          <p:nvPr/>
        </p:nvSpPr>
        <p:spPr>
          <a:xfrm>
            <a:off x="11477625" y="3533775"/>
            <a:ext cx="5572125" cy="523875"/>
          </a:xfrm>
          <a:prstGeom prst="rect">
            <a:avLst/>
          </a:prstGeom>
          <a:noFill/>
          <a:ln w="0">
            <a:noFill/>
          </a:ln>
        </p:spPr>
        <p:txBody>
          <a:bodyPr wrap="square" lIns="0" tIns="0" rIns="0" bIns="0" anchor="t">
            <a:noAutofit/>
          </a:bodyPr>
          <a:lstStyle/>
          <a:p>
            <a:pPr algn="l">
              <a:defRPr sz="2550" b="1">
                <a:solidFill>
                  <a:srgbClr val="0B1220"/>
                </a:solidFill>
                <a:latin typeface="Source Han Sans SC"/>
                <a:ea typeface="Source Han Sans SC"/>
                <a:cs typeface="Source Han Sans SC"/>
              </a:defRPr>
            </a:pPr>
            <a:r>
              <a:rPr sz="2550" b="1">
                <a:solidFill>
                  <a:srgbClr val="0B1220"/>
                </a:solidFill>
                <a:latin typeface="Source Han Sans SC"/>
                <a:ea typeface="Source Han Sans SC"/>
                <a:cs typeface="Source Han Sans SC"/>
              </a:rPr>
              <a:t>Proposal preparation</a:t>
            </a:r>
            <a:endParaRPr sz="2550" b="1">
              <a:solidFill>
                <a:srgbClr val="0B1220"/>
              </a:solidFill>
              <a:latin typeface="Source Han Sans SC"/>
              <a:ea typeface="Source Han Sans SC"/>
              <a:cs typeface="Source Han Sans SC"/>
            </a:endParaRPr>
          </a:p>
        </p:txBody>
      </p:sp>
      <p:sp>
        <p:nvSpPr>
          <p:cNvPr id="19" name="矩形 18"/>
          <p:cNvSpPr>
            <a:spLocks noGrp="1"/>
          </p:cNvSpPr>
          <p:nvPr/>
        </p:nvSpPr>
        <p:spPr>
          <a:xfrm>
            <a:off x="11477625" y="4143375"/>
            <a:ext cx="5572125" cy="1114425"/>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Word response + Excel matrix</a:t>
            </a:r>
            <a:endParaRPr sz="2175" b="0">
              <a:solidFill>
                <a:srgbClr val="667085"/>
              </a:solidFill>
              <a:latin typeface="Source Han Sans SC"/>
              <a:ea typeface="Source Han Sans SC"/>
              <a:cs typeface="Source Han Sans SC"/>
            </a:endParaRPr>
          </a:p>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Jonah / Rachel review</a:t>
            </a:r>
            <a:endParaRPr sz="2175" b="0">
              <a:solidFill>
                <a:srgbClr val="667085"/>
              </a:solidFill>
              <a:latin typeface="Source Han Sans SC"/>
              <a:ea typeface="Source Han Sans SC"/>
              <a:cs typeface="Source Han Sans SC"/>
            </a:endParaRPr>
          </a:p>
        </p:txBody>
      </p:sp>
      <p:sp>
        <p:nvSpPr>
          <p:cNvPr id="20" name="矩形 19"/>
          <p:cNvSpPr>
            <a:spLocks noGrp="1"/>
          </p:cNvSpPr>
          <p:nvPr/>
        </p:nvSpPr>
        <p:spPr>
          <a:xfrm>
            <a:off x="11239500" y="6229350"/>
            <a:ext cx="6048375" cy="2095500"/>
          </a:xfrm>
          <a:prstGeom prst="rect">
            <a:avLst/>
          </a:prstGeom>
          <a:solidFill>
            <a:srgbClr val="FFFFFF"/>
          </a:solidFill>
          <a:ln w="9525">
            <a:solidFill>
              <a:srgbClr val="DDE4F1"/>
            </a:solidFill>
          </a:ln>
        </p:spPr>
      </p:sp>
      <p:sp>
        <p:nvSpPr>
          <p:cNvPr id="21" name="矩形 20"/>
          <p:cNvSpPr>
            <a:spLocks noGrp="1"/>
          </p:cNvSpPr>
          <p:nvPr/>
        </p:nvSpPr>
        <p:spPr>
          <a:xfrm>
            <a:off x="11477625" y="6438900"/>
            <a:ext cx="5572125" cy="523875"/>
          </a:xfrm>
          <a:prstGeom prst="rect">
            <a:avLst/>
          </a:prstGeom>
          <a:noFill/>
          <a:ln w="0">
            <a:noFill/>
          </a:ln>
        </p:spPr>
        <p:txBody>
          <a:bodyPr wrap="square" lIns="0" tIns="0" rIns="0" bIns="0" anchor="t">
            <a:noAutofit/>
          </a:bodyPr>
          <a:lstStyle/>
          <a:p>
            <a:pPr algn="l">
              <a:defRPr sz="2550" b="1">
                <a:solidFill>
                  <a:srgbClr val="0B1220"/>
                </a:solidFill>
                <a:latin typeface="Source Han Sans SC"/>
                <a:ea typeface="Source Han Sans SC"/>
                <a:cs typeface="Source Han Sans SC"/>
              </a:defRPr>
            </a:pPr>
            <a:r>
              <a:rPr sz="2550" b="1">
                <a:solidFill>
                  <a:srgbClr val="0B1220"/>
                </a:solidFill>
                <a:latin typeface="Source Han Sans SC"/>
                <a:ea typeface="Source Han Sans SC"/>
                <a:cs typeface="Source Han Sans SC"/>
              </a:rPr>
              <a:t>Meeting preparation</a:t>
            </a:r>
            <a:endParaRPr sz="2550" b="1">
              <a:solidFill>
                <a:srgbClr val="0B1220"/>
              </a:solidFill>
              <a:latin typeface="Source Han Sans SC"/>
              <a:ea typeface="Source Han Sans SC"/>
              <a:cs typeface="Source Han Sans SC"/>
            </a:endParaRPr>
          </a:p>
        </p:txBody>
      </p:sp>
      <p:sp>
        <p:nvSpPr>
          <p:cNvPr id="22" name="矩形 21"/>
          <p:cNvSpPr>
            <a:spLocks noGrp="1"/>
          </p:cNvSpPr>
          <p:nvPr/>
        </p:nvSpPr>
        <p:spPr>
          <a:xfrm>
            <a:off x="11477625" y="7048500"/>
            <a:ext cx="5572125" cy="1114425"/>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PowerPoint briefing</a:t>
            </a:r>
            <a:endParaRPr sz="2175" b="0">
              <a:solidFill>
                <a:srgbClr val="667085"/>
              </a:solidFill>
              <a:latin typeface="Source Han Sans SC"/>
              <a:ea typeface="Source Han Sans SC"/>
              <a:cs typeface="Source Han Sans SC"/>
            </a:endParaRPr>
          </a:p>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Workflow-owner review</a:t>
            </a:r>
            <a:endParaRPr sz="2175" b="0">
              <a:solidFill>
                <a:srgbClr val="667085"/>
              </a:solidFill>
              <a:latin typeface="Source Han Sans SC"/>
              <a:ea typeface="Source Han Sans SC"/>
              <a:cs typeface="Source Han Sans SC"/>
            </a:endParaRPr>
          </a:p>
        </p:txBody>
      </p:sp>
      <p:sp>
        <p:nvSpPr>
          <p:cNvPr id="23" name="矩形 22"/>
          <p:cNvSpPr>
            <a:spLocks noGrp="1"/>
          </p:cNvSpPr>
          <p:nvPr/>
        </p:nvSpPr>
        <p:spPr>
          <a:xfrm>
            <a:off x="990600" y="7867650"/>
            <a:ext cx="9201150" cy="933450"/>
          </a:xfrm>
          <a:prstGeom prst="rect">
            <a:avLst/>
          </a:prstGeom>
          <a:noFill/>
          <a:ln w="0">
            <a:noFill/>
          </a:ln>
        </p:spPr>
        <p:txBody>
          <a:bodyPr wrap="square" lIns="0" tIns="0" rIns="0" bIns="0" anchor="t">
            <a:noAutofit/>
          </a:bodyPr>
          <a:lstStyle/>
          <a:p>
            <a:pPr algn="l">
              <a:defRPr sz="2250" b="0">
                <a:solidFill>
                  <a:srgbClr val="667085"/>
                </a:solidFill>
                <a:latin typeface="Source Han Sans SC"/>
                <a:ea typeface="Source Han Sans SC"/>
                <a:cs typeface="Source Han Sans SC"/>
              </a:defRPr>
            </a:pPr>
            <a:r>
              <a:rPr sz="2250" b="0">
                <a:solidFill>
                  <a:srgbClr val="667085"/>
                </a:solidFill>
                <a:latin typeface="Source Han Sans SC"/>
                <a:ea typeface="Source Han Sans SC"/>
                <a:cs typeface="Source Han Sans SC"/>
              </a:rPr>
              <a:t>Project permissions govern retrieval; check selected sources and versions.</a:t>
            </a:r>
            <a:endParaRPr sz="2250" b="0">
              <a:solidFill>
                <a:srgbClr val="667085"/>
              </a:solidFill>
              <a:latin typeface="Source Han Sans SC"/>
              <a:ea typeface="Source Han Sans SC"/>
              <a:cs typeface="Source Han Sans SC"/>
            </a:endParaRPr>
          </a:p>
        </p:txBody>
      </p:sp>
      <p:sp>
        <p:nvSpPr>
          <p:cNvPr id="24" name="矩形 23"/>
          <p:cNvSpPr>
            <a:spLocks noGrp="1"/>
          </p:cNvSpPr>
          <p:nvPr/>
        </p:nvSpPr>
        <p:spPr>
          <a:xfrm>
            <a:off x="11306175" y="8629650"/>
            <a:ext cx="5905500" cy="590550"/>
          </a:xfrm>
          <a:prstGeom prst="rect">
            <a:avLst/>
          </a:prstGeom>
          <a:noFill/>
          <a:ln w="0">
            <a:noFill/>
          </a:ln>
        </p:spPr>
        <p:txBody>
          <a:bodyPr wrap="square" lIns="0" tIns="0" rIns="0" bIns="0" anchor="t">
            <a:noAutofit/>
          </a:bodyPr>
          <a:lstStyle/>
          <a:p>
            <a:pPr algn="l">
              <a:defRPr sz="1875" b="0">
                <a:solidFill>
                  <a:srgbClr val="667085"/>
                </a:solidFill>
                <a:latin typeface="Source Han Sans SC"/>
                <a:ea typeface="Source Han Sans SC"/>
                <a:cs typeface="Source Han Sans SC"/>
              </a:defRPr>
            </a:pPr>
            <a:r>
              <a:rPr sz="1875" b="0">
                <a:solidFill>
                  <a:srgbClr val="667085"/>
                </a:solidFill>
                <a:latin typeface="Source Han Sans SC"/>
                <a:ea typeface="Source Han Sans SC"/>
                <a:cs typeface="Source Han Sans SC"/>
              </a:rPr>
              <a:t>Connector access and output sharing are separate controls.</a:t>
            </a:r>
            <a:endParaRPr sz="1875" b="0">
              <a:solidFill>
                <a:srgbClr val="667085"/>
              </a:solidFill>
              <a:latin typeface="Source Han Sans SC"/>
              <a:ea typeface="Source Han Sans SC"/>
              <a:cs typeface="Source Han Sans S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28" name="图片 27"/>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5825" y="590550"/>
            <a:ext cx="590550" cy="495300"/>
          </a:xfrm>
          <a:prstGeom prst="rect">
            <a:avLst/>
          </a:prstGeom>
        </p:spPr>
      </p:pic>
      <p:sp>
        <p:nvSpPr>
          <p:cNvPr id="2" name="矩形 1"/>
          <p:cNvSpPr>
            <a:spLocks noGrp="1"/>
          </p:cNvSpPr>
          <p:nvPr/>
        </p:nvSpPr>
        <p:spPr>
          <a:xfrm>
            <a:off x="1809750" y="514350"/>
            <a:ext cx="15411450" cy="1524000"/>
          </a:xfrm>
          <a:prstGeom prst="rect">
            <a:avLst/>
          </a:prstGeom>
          <a:noFill/>
          <a:ln w="0">
            <a:noFill/>
          </a:ln>
        </p:spPr>
        <p:txBody>
          <a:bodyPr wrap="square" lIns="0" tIns="0" rIns="0" bIns="0" anchor="t">
            <a:noAutofit/>
          </a:bodyPr>
          <a:lstStyle/>
          <a:p>
            <a:pPr algn="l">
              <a:defRPr sz="4350" b="1">
                <a:solidFill>
                  <a:srgbClr val="0B1220"/>
                </a:solidFill>
                <a:latin typeface="Source Han Sans SC"/>
                <a:ea typeface="Source Han Sans SC"/>
                <a:cs typeface="Source Han Sans SC"/>
              </a:defRPr>
            </a:pPr>
            <a:r>
              <a:rPr sz="4350" b="1">
                <a:solidFill>
                  <a:srgbClr val="0B1220"/>
                </a:solidFill>
                <a:latin typeface="Source Han Sans SC"/>
                <a:ea typeface="Source Han Sans SC"/>
                <a:cs typeface="Source Han Sans SC"/>
              </a:rPr>
              <a:t>A fresh task can test whether a working preference was learned</a:t>
            </a:r>
            <a:endParaRPr sz="4350" b="1">
              <a:solidFill>
                <a:srgbClr val="0B1220"/>
              </a:solidFill>
              <a:latin typeface="Source Han Sans SC"/>
              <a:ea typeface="Source Han Sans SC"/>
              <a:cs typeface="Source Han Sans SC"/>
            </a:endParaRPr>
          </a:p>
        </p:txBody>
      </p:sp>
      <p:sp>
        <p:nvSpPr>
          <p:cNvPr id="3" name="矩形 2"/>
          <p:cNvSpPr>
            <a:spLocks noGrp="1"/>
          </p:cNvSpPr>
          <p:nvPr/>
        </p:nvSpPr>
        <p:spPr>
          <a:xfrm>
            <a:off x="1809750" y="1981200"/>
            <a:ext cx="15411450" cy="781050"/>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Capture → inspect → reuse → override → remove · client facts remain project evidence</a:t>
            </a:r>
            <a:endParaRPr sz="2100" b="0">
              <a:solidFill>
                <a:srgbClr val="667085"/>
              </a:solidFill>
              <a:latin typeface="Source Han Sans SC"/>
              <a:ea typeface="Source Han Sans SC"/>
              <a:cs typeface="Source Han Sans SC"/>
            </a:endParaRPr>
          </a:p>
        </p:txBody>
      </p:sp>
      <p:sp>
        <p:nvSpPr>
          <p:cNvPr id="4" name="矩形 3"/>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5" name="矩形 4"/>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06</a:t>
            </a:r>
            <a:endParaRPr sz="1725" b="0">
              <a:solidFill>
                <a:srgbClr val="667085"/>
              </a:solidFill>
              <a:latin typeface="Source Han Sans SC"/>
              <a:ea typeface="Source Han Sans SC"/>
              <a:cs typeface="Source Han Sans SC"/>
            </a:endParaRPr>
          </a:p>
        </p:txBody>
      </p:sp>
      <p:sp>
        <p:nvSpPr>
          <p:cNvPr id="6" name="矩形 5"/>
          <p:cNvSpPr>
            <a:spLocks noGrp="1"/>
          </p:cNvSpPr>
          <p:nvPr/>
        </p:nvSpPr>
        <p:spPr>
          <a:xfrm>
            <a:off x="952500" y="3000375"/>
            <a:ext cx="16344900" cy="1809750"/>
          </a:xfrm>
          <a:prstGeom prst="rect">
            <a:avLst/>
          </a:prstGeom>
          <a:solidFill>
            <a:srgbClr val="FFFFFF"/>
          </a:solidFill>
          <a:ln w="9525">
            <a:solidFill>
              <a:srgbClr val="DDE4F1"/>
            </a:solidFill>
          </a:ln>
        </p:spPr>
      </p:sp>
      <p:sp>
        <p:nvSpPr>
          <p:cNvPr id="7" name="矩形 6"/>
          <p:cNvSpPr>
            <a:spLocks noGrp="1"/>
          </p:cNvSpPr>
          <p:nvPr/>
        </p:nvSpPr>
        <p:spPr>
          <a:xfrm>
            <a:off x="1219200" y="3314700"/>
            <a:ext cx="15763875" cy="1209675"/>
          </a:xfrm>
          <a:prstGeom prst="rect">
            <a:avLst/>
          </a:prstGeom>
          <a:noFill/>
          <a:ln w="0">
            <a:noFill/>
          </a:ln>
        </p:spPr>
        <p:txBody>
          <a:bodyPr wrap="square" lIns="0" tIns="0" rIns="0" bIns="0" anchor="t">
            <a:noAutofit/>
          </a:bodyPr>
          <a:lstStyle/>
          <a:p>
            <a:pPr algn="l">
              <a:defRPr sz="2925" b="1">
                <a:solidFill>
                  <a:srgbClr val="0B1220"/>
                </a:solidFill>
                <a:latin typeface="Source Han Sans SC"/>
                <a:ea typeface="Source Han Sans SC"/>
                <a:cs typeface="Source Han Sans SC"/>
              </a:defRPr>
            </a:pPr>
            <a:r>
              <a:rPr sz="2925" b="1">
                <a:solidFill>
                  <a:srgbClr val="0B1220"/>
                </a:solidFill>
                <a:latin typeface="Source Han Sans SC"/>
                <a:ea typeface="Source Han Sans SC"/>
                <a:cs typeface="Source Han Sans SC"/>
              </a:rPr>
              <a:t>“I’m preparing an internal decision brief. I prefer the recommendation first,</a:t>
            </a:r>
            <a:endParaRPr sz="2925" b="1">
              <a:solidFill>
                <a:srgbClr val="0B1220"/>
              </a:solidFill>
              <a:latin typeface="Source Han Sans SC"/>
              <a:ea typeface="Source Han Sans SC"/>
              <a:cs typeface="Source Han Sans SC"/>
            </a:endParaRPr>
          </a:p>
          <a:p>
            <a:pPr algn="l">
              <a:defRPr sz="2925" b="1">
                <a:solidFill>
                  <a:srgbClr val="0B1220"/>
                </a:solidFill>
                <a:latin typeface="Source Han Sans SC"/>
                <a:ea typeface="Source Han Sans SC"/>
                <a:cs typeface="Source Han Sans SC"/>
              </a:defRPr>
            </a:pPr>
            <a:r>
              <a:rPr sz="2925" b="1">
                <a:solidFill>
                  <a:srgbClr val="0B1220"/>
                </a:solidFill>
                <a:latin typeface="Source Han Sans SC"/>
                <a:ea typeface="Source Han Sans SC"/>
                <a:cs typeface="Source Han Sans SC"/>
              </a:rPr>
              <a:t>then the evidence and open decisions.”</a:t>
            </a:r>
            <a:endParaRPr sz="2925" b="1">
              <a:solidFill>
                <a:srgbClr val="0B1220"/>
              </a:solidFill>
              <a:latin typeface="Source Han Sans SC"/>
              <a:ea typeface="Source Han Sans SC"/>
              <a:cs typeface="Source Han Sans SC"/>
            </a:endParaRPr>
          </a:p>
        </p:txBody>
      </p:sp>
      <p:sp>
        <p:nvSpPr>
          <p:cNvPr id="8" name="矩形 7"/>
          <p:cNvSpPr>
            <a:spLocks noGrp="1"/>
          </p:cNvSpPr>
          <p:nvPr/>
        </p:nvSpPr>
        <p:spPr>
          <a:xfrm>
            <a:off x="952500" y="5591175"/>
            <a:ext cx="2952750" cy="2867025"/>
          </a:xfrm>
          <a:prstGeom prst="rect">
            <a:avLst/>
          </a:prstGeom>
          <a:solidFill>
            <a:srgbClr val="FFFFFF"/>
          </a:solidFill>
          <a:ln w="9525">
            <a:solidFill>
              <a:srgbClr val="DDE4F1"/>
            </a:solidFill>
          </a:ln>
        </p:spPr>
      </p:sp>
      <p:sp>
        <p:nvSpPr>
          <p:cNvPr id="9" name="矩形 8"/>
          <p:cNvSpPr>
            <a:spLocks noGrp="1"/>
          </p:cNvSpPr>
          <p:nvPr/>
        </p:nvSpPr>
        <p:spPr>
          <a:xfrm>
            <a:off x="1171575" y="5848350"/>
            <a:ext cx="2524125" cy="523875"/>
          </a:xfrm>
          <a:prstGeom prst="rect">
            <a:avLst/>
          </a:prstGeom>
          <a:noFill/>
          <a:ln w="0">
            <a:noFill/>
          </a:ln>
        </p:spPr>
        <p:txBody>
          <a:bodyPr wrap="square" lIns="0" tIns="0" rIns="0" bIns="0" anchor="t">
            <a:noAutofit/>
          </a:bodyPr>
          <a:lstStyle/>
          <a:p>
            <a:pPr algn="l">
              <a:defRPr sz="2775" b="1">
                <a:solidFill>
                  <a:srgbClr val="0B1220"/>
                </a:solidFill>
                <a:latin typeface="Source Han Sans SC"/>
                <a:ea typeface="Source Han Sans SC"/>
                <a:cs typeface="Source Han Sans SC"/>
              </a:defRPr>
            </a:pPr>
            <a:r>
              <a:rPr sz="2775" b="1">
                <a:solidFill>
                  <a:srgbClr val="0B1220"/>
                </a:solidFill>
                <a:latin typeface="Source Han Sans SC"/>
                <a:ea typeface="Source Han Sans SC"/>
                <a:cs typeface="Source Han Sans SC"/>
              </a:rPr>
              <a:t>Capture</a:t>
            </a:r>
            <a:endParaRPr sz="2775" b="1">
              <a:solidFill>
                <a:srgbClr val="0B1220"/>
              </a:solidFill>
              <a:latin typeface="Source Han Sans SC"/>
              <a:ea typeface="Source Han Sans SC"/>
              <a:cs typeface="Source Han Sans SC"/>
            </a:endParaRPr>
          </a:p>
        </p:txBody>
      </p:sp>
      <p:sp>
        <p:nvSpPr>
          <p:cNvPr id="10" name="矩形 9"/>
          <p:cNvSpPr>
            <a:spLocks noGrp="1"/>
          </p:cNvSpPr>
          <p:nvPr/>
        </p:nvSpPr>
        <p:spPr>
          <a:xfrm>
            <a:off x="1171575" y="6572250"/>
            <a:ext cx="2524125" cy="1638300"/>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Express the working preference naturally.</a:t>
            </a:r>
            <a:endParaRPr sz="2175" b="0">
              <a:solidFill>
                <a:srgbClr val="667085"/>
              </a:solidFill>
              <a:latin typeface="Source Han Sans SC"/>
              <a:ea typeface="Source Han Sans SC"/>
              <a:cs typeface="Source Han Sans SC"/>
            </a:endParaRPr>
          </a:p>
        </p:txBody>
      </p:sp>
      <p:sp>
        <p:nvSpPr>
          <p:cNvPr id="11" name="右箭头 10"/>
          <p:cNvSpPr>
            <a:spLocks noGrp="1"/>
          </p:cNvSpPr>
          <p:nvPr/>
        </p:nvSpPr>
        <p:spPr>
          <a:xfrm>
            <a:off x="3971925" y="6810375"/>
            <a:ext cx="219075" cy="190500"/>
          </a:xfrm>
          <a:prstGeom prst="rightArrow">
            <a:avLst/>
          </a:prstGeom>
          <a:solidFill>
            <a:srgbClr val="2456F0"/>
          </a:solidFill>
          <a:ln w="0">
            <a:noFill/>
          </a:ln>
        </p:spPr>
      </p:sp>
      <p:sp>
        <p:nvSpPr>
          <p:cNvPr id="12" name="矩形 11"/>
          <p:cNvSpPr>
            <a:spLocks noGrp="1"/>
          </p:cNvSpPr>
          <p:nvPr/>
        </p:nvSpPr>
        <p:spPr>
          <a:xfrm>
            <a:off x="4238625" y="5591175"/>
            <a:ext cx="2952750" cy="2867025"/>
          </a:xfrm>
          <a:prstGeom prst="rect">
            <a:avLst/>
          </a:prstGeom>
          <a:solidFill>
            <a:srgbClr val="FFFFFF"/>
          </a:solidFill>
          <a:ln w="9525">
            <a:solidFill>
              <a:srgbClr val="DDE4F1"/>
            </a:solidFill>
          </a:ln>
        </p:spPr>
      </p:sp>
      <p:sp>
        <p:nvSpPr>
          <p:cNvPr id="13" name="矩形 12"/>
          <p:cNvSpPr>
            <a:spLocks noGrp="1"/>
          </p:cNvSpPr>
          <p:nvPr/>
        </p:nvSpPr>
        <p:spPr>
          <a:xfrm>
            <a:off x="4457700" y="5848350"/>
            <a:ext cx="2524125" cy="523875"/>
          </a:xfrm>
          <a:prstGeom prst="rect">
            <a:avLst/>
          </a:prstGeom>
          <a:noFill/>
          <a:ln w="0">
            <a:noFill/>
          </a:ln>
        </p:spPr>
        <p:txBody>
          <a:bodyPr wrap="square" lIns="0" tIns="0" rIns="0" bIns="0" anchor="t">
            <a:noAutofit/>
          </a:bodyPr>
          <a:lstStyle/>
          <a:p>
            <a:pPr algn="l">
              <a:defRPr sz="2775" b="1">
                <a:solidFill>
                  <a:srgbClr val="0B1220"/>
                </a:solidFill>
                <a:latin typeface="Source Han Sans SC"/>
                <a:ea typeface="Source Han Sans SC"/>
                <a:cs typeface="Source Han Sans SC"/>
              </a:defRPr>
            </a:pPr>
            <a:r>
              <a:rPr sz="2775" b="1">
                <a:solidFill>
                  <a:srgbClr val="0B1220"/>
                </a:solidFill>
                <a:latin typeface="Source Han Sans SC"/>
                <a:ea typeface="Source Han Sans SC"/>
                <a:cs typeface="Source Han Sans SC"/>
              </a:rPr>
              <a:t>Inspect</a:t>
            </a:r>
            <a:endParaRPr sz="2775" b="1">
              <a:solidFill>
                <a:srgbClr val="0B1220"/>
              </a:solidFill>
              <a:latin typeface="Source Han Sans SC"/>
              <a:ea typeface="Source Han Sans SC"/>
              <a:cs typeface="Source Han Sans SC"/>
            </a:endParaRPr>
          </a:p>
        </p:txBody>
      </p:sp>
      <p:sp>
        <p:nvSpPr>
          <p:cNvPr id="14" name="矩形 13"/>
          <p:cNvSpPr>
            <a:spLocks noGrp="1"/>
          </p:cNvSpPr>
          <p:nvPr/>
        </p:nvSpPr>
        <p:spPr>
          <a:xfrm>
            <a:off x="4457700" y="6572250"/>
            <a:ext cx="2524125" cy="1638300"/>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Check the saved task type and scope; exclude client facts.</a:t>
            </a:r>
            <a:endParaRPr sz="2175" b="0">
              <a:solidFill>
                <a:srgbClr val="667085"/>
              </a:solidFill>
              <a:latin typeface="Source Han Sans SC"/>
              <a:ea typeface="Source Han Sans SC"/>
              <a:cs typeface="Source Han Sans SC"/>
            </a:endParaRPr>
          </a:p>
        </p:txBody>
      </p:sp>
      <p:sp>
        <p:nvSpPr>
          <p:cNvPr id="15" name="右箭头 14"/>
          <p:cNvSpPr>
            <a:spLocks noGrp="1"/>
          </p:cNvSpPr>
          <p:nvPr/>
        </p:nvSpPr>
        <p:spPr>
          <a:xfrm>
            <a:off x="7258050" y="6810375"/>
            <a:ext cx="219075" cy="190500"/>
          </a:xfrm>
          <a:prstGeom prst="rightArrow">
            <a:avLst/>
          </a:prstGeom>
          <a:solidFill>
            <a:srgbClr val="2456F0"/>
          </a:solidFill>
          <a:ln w="0">
            <a:noFill/>
          </a:ln>
        </p:spPr>
      </p:sp>
      <p:sp>
        <p:nvSpPr>
          <p:cNvPr id="16" name="矩形 15"/>
          <p:cNvSpPr>
            <a:spLocks noGrp="1"/>
          </p:cNvSpPr>
          <p:nvPr/>
        </p:nvSpPr>
        <p:spPr>
          <a:xfrm>
            <a:off x="7524750" y="5591175"/>
            <a:ext cx="2952750" cy="2867025"/>
          </a:xfrm>
          <a:prstGeom prst="rect">
            <a:avLst/>
          </a:prstGeom>
          <a:solidFill>
            <a:srgbClr val="EAF0FF"/>
          </a:solidFill>
          <a:ln w="9525">
            <a:solidFill>
              <a:srgbClr val="DDE4F1"/>
            </a:solidFill>
          </a:ln>
        </p:spPr>
      </p:sp>
      <p:sp>
        <p:nvSpPr>
          <p:cNvPr id="17" name="矩形 16"/>
          <p:cNvSpPr>
            <a:spLocks noGrp="1"/>
          </p:cNvSpPr>
          <p:nvPr/>
        </p:nvSpPr>
        <p:spPr>
          <a:xfrm>
            <a:off x="7743825" y="5848350"/>
            <a:ext cx="2524125" cy="523875"/>
          </a:xfrm>
          <a:prstGeom prst="rect">
            <a:avLst/>
          </a:prstGeom>
          <a:noFill/>
          <a:ln w="0">
            <a:noFill/>
          </a:ln>
        </p:spPr>
        <p:txBody>
          <a:bodyPr wrap="square" lIns="0" tIns="0" rIns="0" bIns="0" anchor="t">
            <a:noAutofit/>
          </a:bodyPr>
          <a:lstStyle/>
          <a:p>
            <a:pPr algn="l">
              <a:defRPr sz="2775" b="1">
                <a:solidFill>
                  <a:srgbClr val="2456F0"/>
                </a:solidFill>
                <a:latin typeface="Source Han Sans SC"/>
                <a:ea typeface="Source Han Sans SC"/>
                <a:cs typeface="Source Han Sans SC"/>
              </a:defRPr>
            </a:pPr>
            <a:r>
              <a:rPr sz="2775" b="1">
                <a:solidFill>
                  <a:srgbClr val="2456F0"/>
                </a:solidFill>
                <a:latin typeface="Source Han Sans SC"/>
                <a:ea typeface="Source Han Sans SC"/>
                <a:cs typeface="Source Han Sans SC"/>
              </a:rPr>
              <a:t>Reuse</a:t>
            </a:r>
            <a:endParaRPr sz="2775" b="1">
              <a:solidFill>
                <a:srgbClr val="2456F0"/>
              </a:solidFill>
              <a:latin typeface="Source Han Sans SC"/>
              <a:ea typeface="Source Han Sans SC"/>
              <a:cs typeface="Source Han Sans SC"/>
            </a:endParaRPr>
          </a:p>
        </p:txBody>
      </p:sp>
      <p:sp>
        <p:nvSpPr>
          <p:cNvPr id="18" name="矩形 17"/>
          <p:cNvSpPr>
            <a:spLocks noGrp="1"/>
          </p:cNvSpPr>
          <p:nvPr/>
        </p:nvSpPr>
        <p:spPr>
          <a:xfrm>
            <a:off x="7743825" y="6572250"/>
            <a:ext cx="2524125" cy="1638300"/>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Start a fresh relevant task with different files; do not repeat the rule.</a:t>
            </a:r>
            <a:endParaRPr sz="2175" b="0">
              <a:solidFill>
                <a:srgbClr val="667085"/>
              </a:solidFill>
              <a:latin typeface="Source Han Sans SC"/>
              <a:ea typeface="Source Han Sans SC"/>
              <a:cs typeface="Source Han Sans SC"/>
            </a:endParaRPr>
          </a:p>
        </p:txBody>
      </p:sp>
      <p:sp>
        <p:nvSpPr>
          <p:cNvPr id="19" name="右箭头 18"/>
          <p:cNvSpPr>
            <a:spLocks noGrp="1"/>
          </p:cNvSpPr>
          <p:nvPr/>
        </p:nvSpPr>
        <p:spPr>
          <a:xfrm>
            <a:off x="10544175" y="6810375"/>
            <a:ext cx="219075" cy="190500"/>
          </a:xfrm>
          <a:prstGeom prst="rightArrow">
            <a:avLst/>
          </a:prstGeom>
          <a:solidFill>
            <a:srgbClr val="2456F0"/>
          </a:solidFill>
          <a:ln w="0">
            <a:noFill/>
          </a:ln>
        </p:spPr>
      </p:sp>
      <p:sp>
        <p:nvSpPr>
          <p:cNvPr id="20" name="矩形 19"/>
          <p:cNvSpPr>
            <a:spLocks noGrp="1"/>
          </p:cNvSpPr>
          <p:nvPr/>
        </p:nvSpPr>
        <p:spPr>
          <a:xfrm>
            <a:off x="10810875" y="5591175"/>
            <a:ext cx="2952750" cy="2867025"/>
          </a:xfrm>
          <a:prstGeom prst="rect">
            <a:avLst/>
          </a:prstGeom>
          <a:solidFill>
            <a:srgbClr val="FFFFFF"/>
          </a:solidFill>
          <a:ln w="9525">
            <a:solidFill>
              <a:srgbClr val="DDE4F1"/>
            </a:solidFill>
          </a:ln>
        </p:spPr>
      </p:sp>
      <p:sp>
        <p:nvSpPr>
          <p:cNvPr id="21" name="矩形 20"/>
          <p:cNvSpPr>
            <a:spLocks noGrp="1"/>
          </p:cNvSpPr>
          <p:nvPr/>
        </p:nvSpPr>
        <p:spPr>
          <a:xfrm>
            <a:off x="11029950" y="5848350"/>
            <a:ext cx="2524125" cy="523875"/>
          </a:xfrm>
          <a:prstGeom prst="rect">
            <a:avLst/>
          </a:prstGeom>
          <a:noFill/>
          <a:ln w="0">
            <a:noFill/>
          </a:ln>
        </p:spPr>
        <p:txBody>
          <a:bodyPr wrap="square" lIns="0" tIns="0" rIns="0" bIns="0" anchor="t">
            <a:noAutofit/>
          </a:bodyPr>
          <a:lstStyle/>
          <a:p>
            <a:pPr algn="l">
              <a:defRPr sz="2775" b="1">
                <a:solidFill>
                  <a:srgbClr val="0B1220"/>
                </a:solidFill>
                <a:latin typeface="Source Han Sans SC"/>
                <a:ea typeface="Source Han Sans SC"/>
                <a:cs typeface="Source Han Sans SC"/>
              </a:defRPr>
            </a:pPr>
            <a:r>
              <a:rPr sz="2775" b="1">
                <a:solidFill>
                  <a:srgbClr val="0B1220"/>
                </a:solidFill>
                <a:latin typeface="Source Han Sans SC"/>
                <a:ea typeface="Source Han Sans SC"/>
                <a:cs typeface="Source Han Sans SC"/>
              </a:rPr>
              <a:t>Override</a:t>
            </a:r>
            <a:endParaRPr sz="2775" b="1">
              <a:solidFill>
                <a:srgbClr val="0B1220"/>
              </a:solidFill>
              <a:latin typeface="Source Han Sans SC"/>
              <a:ea typeface="Source Han Sans SC"/>
              <a:cs typeface="Source Han Sans SC"/>
            </a:endParaRPr>
          </a:p>
        </p:txBody>
      </p:sp>
      <p:sp>
        <p:nvSpPr>
          <p:cNvPr id="22" name="矩形 21"/>
          <p:cNvSpPr>
            <a:spLocks noGrp="1"/>
          </p:cNvSpPr>
          <p:nvPr/>
        </p:nvSpPr>
        <p:spPr>
          <a:xfrm>
            <a:off x="11029950" y="6572250"/>
            <a:ext cx="2524125" cy="1638300"/>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Apply an exception to one document.</a:t>
            </a:r>
            <a:endParaRPr sz="2175" b="0">
              <a:solidFill>
                <a:srgbClr val="667085"/>
              </a:solidFill>
              <a:latin typeface="Source Han Sans SC"/>
              <a:ea typeface="Source Han Sans SC"/>
              <a:cs typeface="Source Han Sans SC"/>
            </a:endParaRPr>
          </a:p>
        </p:txBody>
      </p:sp>
      <p:sp>
        <p:nvSpPr>
          <p:cNvPr id="23" name="右箭头 22"/>
          <p:cNvSpPr>
            <a:spLocks noGrp="1"/>
          </p:cNvSpPr>
          <p:nvPr/>
        </p:nvSpPr>
        <p:spPr>
          <a:xfrm>
            <a:off x="13830300" y="6810375"/>
            <a:ext cx="219075" cy="190500"/>
          </a:xfrm>
          <a:prstGeom prst="rightArrow">
            <a:avLst/>
          </a:prstGeom>
          <a:solidFill>
            <a:srgbClr val="2456F0"/>
          </a:solidFill>
          <a:ln w="0">
            <a:noFill/>
          </a:ln>
        </p:spPr>
      </p:sp>
      <p:sp>
        <p:nvSpPr>
          <p:cNvPr id="24" name="矩形 23"/>
          <p:cNvSpPr>
            <a:spLocks noGrp="1"/>
          </p:cNvSpPr>
          <p:nvPr/>
        </p:nvSpPr>
        <p:spPr>
          <a:xfrm>
            <a:off x="14097000" y="5591175"/>
            <a:ext cx="2952750" cy="2867025"/>
          </a:xfrm>
          <a:prstGeom prst="rect">
            <a:avLst/>
          </a:prstGeom>
          <a:solidFill>
            <a:srgbClr val="FFFFFF"/>
          </a:solidFill>
          <a:ln w="9525">
            <a:solidFill>
              <a:srgbClr val="DDE4F1"/>
            </a:solidFill>
          </a:ln>
        </p:spPr>
      </p:sp>
      <p:sp>
        <p:nvSpPr>
          <p:cNvPr id="25" name="矩形 24"/>
          <p:cNvSpPr>
            <a:spLocks noGrp="1"/>
          </p:cNvSpPr>
          <p:nvPr/>
        </p:nvSpPr>
        <p:spPr>
          <a:xfrm>
            <a:off x="14316075" y="5848350"/>
            <a:ext cx="2524125" cy="523875"/>
          </a:xfrm>
          <a:prstGeom prst="rect">
            <a:avLst/>
          </a:prstGeom>
          <a:noFill/>
          <a:ln w="0">
            <a:noFill/>
          </a:ln>
        </p:spPr>
        <p:txBody>
          <a:bodyPr wrap="square" lIns="0" tIns="0" rIns="0" bIns="0" anchor="t">
            <a:noAutofit/>
          </a:bodyPr>
          <a:lstStyle/>
          <a:p>
            <a:pPr algn="l">
              <a:defRPr sz="2775" b="1">
                <a:solidFill>
                  <a:srgbClr val="0B1220"/>
                </a:solidFill>
                <a:latin typeface="Source Han Sans SC"/>
                <a:ea typeface="Source Han Sans SC"/>
                <a:cs typeface="Source Han Sans SC"/>
              </a:defRPr>
            </a:pPr>
            <a:r>
              <a:rPr sz="2775" b="1">
                <a:solidFill>
                  <a:srgbClr val="0B1220"/>
                </a:solidFill>
                <a:latin typeface="Source Han Sans SC"/>
                <a:ea typeface="Source Han Sans SC"/>
                <a:cs typeface="Source Han Sans SC"/>
              </a:rPr>
              <a:t>Remove</a:t>
            </a:r>
            <a:endParaRPr sz="2775" b="1">
              <a:solidFill>
                <a:srgbClr val="0B1220"/>
              </a:solidFill>
              <a:latin typeface="Source Han Sans SC"/>
              <a:ea typeface="Source Han Sans SC"/>
              <a:cs typeface="Source Han Sans SC"/>
            </a:endParaRPr>
          </a:p>
        </p:txBody>
      </p:sp>
      <p:sp>
        <p:nvSpPr>
          <p:cNvPr id="26" name="矩形 25"/>
          <p:cNvSpPr>
            <a:spLocks noGrp="1"/>
          </p:cNvSpPr>
          <p:nvPr/>
        </p:nvSpPr>
        <p:spPr>
          <a:xfrm>
            <a:off x="14316075" y="6572250"/>
            <a:ext cx="2524125" cy="1638300"/>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Delete the saved rule, then test a fresh task again.</a:t>
            </a:r>
            <a:endParaRPr sz="2175" b="0">
              <a:solidFill>
                <a:srgbClr val="667085"/>
              </a:solidFill>
              <a:latin typeface="Source Han Sans SC"/>
              <a:ea typeface="Source Han Sans SC"/>
              <a:cs typeface="Source Han Sans SC"/>
            </a:endParaRPr>
          </a:p>
        </p:txBody>
      </p:sp>
      <p:sp>
        <p:nvSpPr>
          <p:cNvPr id="27" name="矩形 26"/>
          <p:cNvSpPr>
            <a:spLocks noGrp="1"/>
          </p:cNvSpPr>
          <p:nvPr/>
        </p:nvSpPr>
        <p:spPr>
          <a:xfrm>
            <a:off x="981075" y="8848725"/>
            <a:ext cx="16144875" cy="571500"/>
          </a:xfrm>
          <a:prstGeom prst="rect">
            <a:avLst/>
          </a:prstGeom>
          <a:noFill/>
          <a:ln w="0">
            <a:noFill/>
          </a:ln>
        </p:spPr>
        <p:txBody>
          <a:bodyPr wrap="square" lIns="0" tIns="0" rIns="0" bIns="0" anchor="t">
            <a:noAutofit/>
          </a:bodyPr>
          <a:lstStyle/>
          <a:p>
            <a:pPr algn="l">
              <a:defRPr sz="2025" b="0">
                <a:solidFill>
                  <a:srgbClr val="667085"/>
                </a:solidFill>
                <a:latin typeface="Source Han Sans SC"/>
                <a:ea typeface="Source Han Sans SC"/>
                <a:cs typeface="Source Han Sans SC"/>
              </a:defRPr>
            </a:pPr>
            <a:r>
              <a:rPr sz="2025" b="0">
                <a:solidFill>
                  <a:srgbClr val="667085"/>
                </a:solidFill>
                <a:latin typeface="Source Han Sans SC"/>
                <a:ea typeface="Source Han Sans SC"/>
                <a:cs typeface="Source Han Sans SC"/>
              </a:rPr>
              <a:t>The applied learning record is the evidence of reuse. Current instructions and required customer formats take precedence.</a:t>
            </a:r>
            <a:endParaRPr sz="2025" b="0">
              <a:solidFill>
                <a:srgbClr val="667085"/>
              </a:solidFill>
              <a:latin typeface="Source Han Sans SC"/>
              <a:ea typeface="Source Han Sans SC"/>
              <a:cs typeface="Source Han Sans SC"/>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8" name="图片 7"/>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5825" y="590550"/>
            <a:ext cx="590550" cy="495300"/>
          </a:xfrm>
          <a:prstGeom prst="rect">
            <a:avLst/>
          </a:prstGeom>
        </p:spPr>
      </p:pic>
      <p:sp>
        <p:nvSpPr>
          <p:cNvPr id="2" name="矩形 1"/>
          <p:cNvSpPr>
            <a:spLocks noGrp="1"/>
          </p:cNvSpPr>
          <p:nvPr/>
        </p:nvSpPr>
        <p:spPr>
          <a:xfrm>
            <a:off x="1809750" y="514350"/>
            <a:ext cx="15411450" cy="1524000"/>
          </a:xfrm>
          <a:prstGeom prst="rect">
            <a:avLst/>
          </a:prstGeom>
          <a:noFill/>
          <a:ln w="0">
            <a:noFill/>
          </a:ln>
        </p:spPr>
        <p:txBody>
          <a:bodyPr wrap="square" lIns="0" tIns="0" rIns="0" bIns="0" anchor="t">
            <a:noAutofit/>
          </a:bodyPr>
          <a:lstStyle/>
          <a:p>
            <a:pPr algn="l">
              <a:defRPr sz="4350" b="1">
                <a:solidFill>
                  <a:srgbClr val="0B1220"/>
                </a:solidFill>
                <a:latin typeface="Source Han Sans SC"/>
                <a:ea typeface="Source Han Sans SC"/>
                <a:cs typeface="Source Han Sans SC"/>
              </a:defRPr>
            </a:pPr>
            <a:r>
              <a:rPr sz="4350" b="1">
                <a:solidFill>
                  <a:srgbClr val="0B1220"/>
                </a:solidFill>
                <a:latin typeface="Source Han Sans SC"/>
                <a:ea typeface="Source Han Sans SC"/>
                <a:cs typeface="Source Han Sans SC"/>
              </a:rPr>
              <a:t>Observable task evidence separates retrieval from learning</a:t>
            </a:r>
            <a:endParaRPr sz="4350" b="1">
              <a:solidFill>
                <a:srgbClr val="0B1220"/>
              </a:solidFill>
              <a:latin typeface="Source Han Sans SC"/>
              <a:ea typeface="Source Han Sans SC"/>
              <a:cs typeface="Source Han Sans SC"/>
            </a:endParaRPr>
          </a:p>
        </p:txBody>
      </p:sp>
      <p:sp>
        <p:nvSpPr>
          <p:cNvPr id="3" name="矩形 2"/>
          <p:cNvSpPr>
            <a:spLocks noGrp="1"/>
          </p:cNvSpPr>
          <p:nvPr/>
        </p:nvSpPr>
        <p:spPr>
          <a:xfrm>
            <a:off x="1809750" y="1981200"/>
            <a:ext cx="15411450" cy="781050"/>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Live evaluation sequence · expected behavior, observed result and reviewer decision</a:t>
            </a:r>
            <a:endParaRPr sz="2100" b="0">
              <a:solidFill>
                <a:srgbClr val="667085"/>
              </a:solidFill>
              <a:latin typeface="Source Han Sans SC"/>
              <a:ea typeface="Source Han Sans SC"/>
              <a:cs typeface="Source Han Sans SC"/>
            </a:endParaRPr>
          </a:p>
        </p:txBody>
      </p:sp>
      <p:sp>
        <p:nvSpPr>
          <p:cNvPr id="4" name="矩形 3"/>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5" name="矩形 4"/>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07</a:t>
            </a:r>
            <a:endParaRPr sz="1725" b="0">
              <a:solidFill>
                <a:srgbClr val="667085"/>
              </a:solidFill>
              <a:latin typeface="Source Han Sans SC"/>
              <a:ea typeface="Source Han Sans SC"/>
              <a:cs typeface="Source Han Sans SC"/>
            </a:endParaRPr>
          </a:p>
        </p:txBody>
      </p:sp>
      <p:graphicFrame>
        <p:nvGraphicFramePr>
          <p:cNvPr id="13" name="表格 12"/>
          <p:cNvGraphicFramePr/>
          <p:nvPr/>
        </p:nvGraphicFramePr>
        <p:xfrm>
          <a:off x="914400" y="3143250"/>
          <a:ext cx="16430625" cy="5343525"/>
        </p:xfrm>
        <a:graphic>
          <a:graphicData uri="http://schemas.openxmlformats.org/drawingml/2006/table">
            <a:tbl>
              <a:tblPr/>
              <a:tblGrid>
                <a:gridCol w="3429000"/>
                <a:gridCol w="8829675"/>
                <a:gridCol w="4171950"/>
              </a:tblGrid>
              <a:tr h="781050">
                <a:tc>
                  <a:txBody>
                    <a:bodyPr/>
                    <a:lstStyle/>
                    <a:p>
                      <a:r>
                        <a:rPr sz="2250" b="1">
                          <a:solidFill>
                            <a:srgbClr val="2456F0"/>
                          </a:solidFill>
                          <a:latin typeface="Source Han Sans SC"/>
                          <a:ea typeface="Source Han Sans SC"/>
                          <a:cs typeface="Source Han Sans SC"/>
                        </a:rPr>
                        <a:t>Capability</a:t>
                      </a:r>
                      <a:endParaRPr sz="2250" b="1">
                        <a:solidFill>
                          <a:srgbClr val="2456F0"/>
                        </a:solidFill>
                        <a:latin typeface="Source Han Sans SC"/>
                        <a:ea typeface="Source Han Sans SC"/>
                        <a:cs typeface="Source Han Sans SC"/>
                      </a:endParaRPr>
                    </a:p>
                  </a:txBody>
                  <a:tcPr marL="209550" marR="209550" marT="190500" marB="152400" anchor="t">
                    <a:solidFill>
                      <a:srgbClr val="EAF0FF"/>
                    </a:solidFill>
                  </a:tcPr>
                </a:tc>
                <a:tc>
                  <a:txBody>
                    <a:bodyPr/>
                    <a:lstStyle/>
                    <a:p>
                      <a:r>
                        <a:rPr sz="2250" b="1">
                          <a:solidFill>
                            <a:srgbClr val="2456F0"/>
                          </a:solidFill>
                          <a:latin typeface="Source Han Sans SC"/>
                          <a:ea typeface="Source Han Sans SC"/>
                          <a:cs typeface="Source Han Sans SC"/>
                        </a:rPr>
                        <a:t>Evidence to observe</a:t>
                      </a:r>
                      <a:endParaRPr sz="2250" b="1">
                        <a:solidFill>
                          <a:srgbClr val="2456F0"/>
                        </a:solidFill>
                        <a:latin typeface="Source Han Sans SC"/>
                        <a:ea typeface="Source Han Sans SC"/>
                        <a:cs typeface="Source Han Sans SC"/>
                      </a:endParaRPr>
                    </a:p>
                  </a:txBody>
                  <a:tcPr marL="209550" marR="209550" marT="190500" marB="152400" anchor="t">
                    <a:solidFill>
                      <a:srgbClr val="EAF0FF"/>
                    </a:solidFill>
                  </a:tcPr>
                </a:tc>
                <a:tc>
                  <a:txBody>
                    <a:bodyPr/>
                    <a:lstStyle/>
                    <a:p>
                      <a:r>
                        <a:rPr sz="2250" b="1">
                          <a:solidFill>
                            <a:srgbClr val="2456F0"/>
                          </a:solidFill>
                          <a:latin typeface="Source Han Sans SC"/>
                          <a:ea typeface="Source Han Sans SC"/>
                          <a:cs typeface="Source Han Sans SC"/>
                        </a:rPr>
                        <a:t>Acceptance responsibility</a:t>
                      </a:r>
                      <a:endParaRPr sz="2250" b="1">
                        <a:solidFill>
                          <a:srgbClr val="2456F0"/>
                        </a:solidFill>
                        <a:latin typeface="Source Han Sans SC"/>
                        <a:ea typeface="Source Han Sans SC"/>
                        <a:cs typeface="Source Han Sans SC"/>
                      </a:endParaRPr>
                    </a:p>
                  </a:txBody>
                  <a:tcPr marL="209550" marR="209550" marT="190500" marB="152400" anchor="t">
                    <a:solidFill>
                      <a:srgbClr val="EAF0FF"/>
                    </a:solidFill>
                  </a:tcPr>
                </a:tc>
              </a:tr>
              <a:tr h="1520825">
                <a:tc>
                  <a:txBody>
                    <a:bodyPr/>
                    <a:lstStyle/>
                    <a:p>
                      <a:r>
                        <a:rPr sz="2175" b="1">
                          <a:solidFill>
                            <a:srgbClr val="0B1220"/>
                          </a:solidFill>
                          <a:latin typeface="Source Han Sans SC"/>
                          <a:ea typeface="Source Han Sans SC"/>
                          <a:cs typeface="Source Han Sans SC"/>
                        </a:rPr>
                        <a:t>File retrieval</a:t>
                      </a:r>
                      <a:endParaRPr sz="2175" b="1">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175" b="0">
                          <a:solidFill>
                            <a:srgbClr val="0B1220"/>
                          </a:solidFill>
                          <a:latin typeface="Source Han Sans SC"/>
                          <a:ea typeface="Source Han Sans SC"/>
                          <a:cs typeface="Source Han Sans SC"/>
                        </a:rPr>
                        <a:t>Relevant file titles and versions; required files found; unauthorized source excluded.</a:t>
                      </a:r>
                      <a:endParaRPr sz="2175" b="0">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175" b="0">
                          <a:solidFill>
                            <a:srgbClr val="0B1220"/>
                          </a:solidFill>
                          <a:latin typeface="Source Han Sans SC"/>
                          <a:ea typeface="Source Han Sans SC"/>
                          <a:cs typeface="Source Han Sans SC"/>
                        </a:rPr>
                        <a:t>Omar / Leila</a:t>
                      </a:r>
                      <a:endParaRPr sz="2175" b="0">
                        <a:solidFill>
                          <a:srgbClr val="0B1220"/>
                        </a:solidFill>
                        <a:latin typeface="Source Han Sans SC"/>
                        <a:ea typeface="Source Han Sans SC"/>
                        <a:cs typeface="Source Han Sans SC"/>
                      </a:endParaRPr>
                    </a:p>
                    <a:p>
                      <a:r>
                        <a:rPr sz="2175" b="0">
                          <a:solidFill>
                            <a:srgbClr val="0B1220"/>
                          </a:solidFill>
                          <a:latin typeface="Source Han Sans SC"/>
                          <a:ea typeface="Source Han Sans SC"/>
                          <a:cs typeface="Source Han Sans SC"/>
                        </a:rPr>
                        <a:t>Access and technical checks</a:t>
                      </a:r>
                      <a:endParaRPr sz="2175" b="0">
                        <a:solidFill>
                          <a:srgbClr val="0B1220"/>
                        </a:solidFill>
                        <a:latin typeface="Source Han Sans SC"/>
                        <a:ea typeface="Source Han Sans SC"/>
                        <a:cs typeface="Source Han Sans SC"/>
                      </a:endParaRPr>
                    </a:p>
                  </a:txBody>
                  <a:tcPr marL="209550" marR="209550" marT="190500" marB="152400" anchor="t">
                    <a:solidFill>
                      <a:srgbClr val="FFFFFF"/>
                    </a:solidFill>
                  </a:tcPr>
                </a:tc>
              </a:tr>
              <a:tr h="1520825">
                <a:tc>
                  <a:txBody>
                    <a:bodyPr/>
                    <a:lstStyle/>
                    <a:p>
                      <a:r>
                        <a:rPr sz="2175" b="1">
                          <a:solidFill>
                            <a:srgbClr val="0B1220"/>
                          </a:solidFill>
                          <a:latin typeface="Source Han Sans SC"/>
                          <a:ea typeface="Source Han Sans SC"/>
                          <a:cs typeface="Source Han Sans SC"/>
                        </a:rPr>
                        <a:t>Preference learning</a:t>
                      </a:r>
                      <a:endParaRPr sz="2175" b="1">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175" b="0">
                          <a:solidFill>
                            <a:srgbClr val="0B1220"/>
                          </a:solidFill>
                          <a:latin typeface="Source Han Sans SC"/>
                          <a:ea typeface="Source Han Sans SC"/>
                          <a:cs typeface="Source Han Sans SC"/>
                        </a:rPr>
                        <a:t>Saved scope, active rule and fresh-task reuse without repeating the preference.</a:t>
                      </a:r>
                      <a:endParaRPr sz="2175" b="0">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175" b="0">
                          <a:solidFill>
                            <a:srgbClr val="0B1220"/>
                          </a:solidFill>
                          <a:latin typeface="Source Han Sans SC"/>
                          <a:ea typeface="Source Han Sans SC"/>
                          <a:cs typeface="Source Han Sans SC"/>
                        </a:rPr>
                        <a:t>Jonah / Rachel</a:t>
                      </a:r>
                      <a:endParaRPr sz="2175" b="0">
                        <a:solidFill>
                          <a:srgbClr val="0B1220"/>
                        </a:solidFill>
                        <a:latin typeface="Source Han Sans SC"/>
                        <a:ea typeface="Source Han Sans SC"/>
                        <a:cs typeface="Source Han Sans SC"/>
                      </a:endParaRPr>
                    </a:p>
                    <a:p>
                      <a:r>
                        <a:rPr sz="2175" b="0">
                          <a:solidFill>
                            <a:srgbClr val="0B1220"/>
                          </a:solidFill>
                          <a:latin typeface="Source Han Sans SC"/>
                          <a:ea typeface="Source Han Sans SC"/>
                          <a:cs typeface="Source Han Sans SC"/>
                        </a:rPr>
                        <a:t>Working-format review</a:t>
                      </a:r>
                      <a:endParaRPr sz="2175" b="0">
                        <a:solidFill>
                          <a:srgbClr val="0B1220"/>
                        </a:solidFill>
                        <a:latin typeface="Source Han Sans SC"/>
                        <a:ea typeface="Source Han Sans SC"/>
                        <a:cs typeface="Source Han Sans SC"/>
                      </a:endParaRPr>
                    </a:p>
                  </a:txBody>
                  <a:tcPr marL="209550" marR="209550" marT="190500" marB="152400" anchor="t">
                    <a:solidFill>
                      <a:srgbClr val="FFFFFF"/>
                    </a:solidFill>
                  </a:tcPr>
                </a:tc>
              </a:tr>
              <a:tr h="1520825">
                <a:tc>
                  <a:txBody>
                    <a:bodyPr/>
                    <a:lstStyle/>
                    <a:p>
                      <a:r>
                        <a:rPr sz="2175" b="1">
                          <a:solidFill>
                            <a:srgbClr val="0B1220"/>
                          </a:solidFill>
                          <a:latin typeface="Source Han Sans SC"/>
                          <a:ea typeface="Source Han Sans SC"/>
                          <a:cs typeface="Source Han Sans SC"/>
                        </a:rPr>
                        <a:t>Task execution</a:t>
                      </a:r>
                      <a:endParaRPr sz="2175" b="1">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175" b="0">
                          <a:solidFill>
                            <a:srgbClr val="0B1220"/>
                          </a:solidFill>
                          <a:latin typeface="Source Han Sans SC"/>
                          <a:ea typeface="Source Han Sans SC"/>
                          <a:cs typeface="Source Han Sans SC"/>
                        </a:rPr>
                        <a:t>Drafting, review, corrections, accepted outputs and failed attempts.</a:t>
                      </a:r>
                      <a:endParaRPr sz="2175" b="0">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175" b="0">
                          <a:solidFill>
                            <a:srgbClr val="0B1220"/>
                          </a:solidFill>
                          <a:latin typeface="Source Han Sans SC"/>
                          <a:ea typeface="Source Han Sans SC"/>
                          <a:cs typeface="Source Han Sans SC"/>
                        </a:rPr>
                        <a:t>Jonah / Rachel</a:t>
                      </a:r>
                      <a:endParaRPr sz="2175" b="0">
                        <a:solidFill>
                          <a:srgbClr val="0B1220"/>
                        </a:solidFill>
                        <a:latin typeface="Source Han Sans SC"/>
                        <a:ea typeface="Source Han Sans SC"/>
                        <a:cs typeface="Source Han Sans SC"/>
                      </a:endParaRPr>
                    </a:p>
                    <a:p>
                      <a:r>
                        <a:rPr sz="2175" b="0">
                          <a:solidFill>
                            <a:srgbClr val="0B1220"/>
                          </a:solidFill>
                          <a:latin typeface="Source Han Sans SC"/>
                          <a:ea typeface="Source Han Sans SC"/>
                          <a:cs typeface="Source Han Sans SC"/>
                        </a:rPr>
                        <a:t>Workflow acceptance</a:t>
                      </a:r>
                      <a:endParaRPr sz="2175" b="0">
                        <a:solidFill>
                          <a:srgbClr val="0B1220"/>
                        </a:solidFill>
                        <a:latin typeface="Source Han Sans SC"/>
                        <a:ea typeface="Source Han Sans SC"/>
                        <a:cs typeface="Source Han Sans SC"/>
                      </a:endParaRPr>
                    </a:p>
                  </a:txBody>
                  <a:tcPr marL="209550" marR="209550" marT="190500" marB="152400" anchor="t">
                    <a:solidFill>
                      <a:srgbClr val="FFFFFF"/>
                    </a:solidFill>
                  </a:tcPr>
                </a:tc>
              </a:tr>
            </a:tbl>
          </a:graphicData>
        </a:graphic>
      </p:graphicFrame>
      <p:sp>
        <p:nvSpPr>
          <p:cNvPr id="7" name="矩形 6"/>
          <p:cNvSpPr>
            <a:spLocks noGrp="1"/>
          </p:cNvSpPr>
          <p:nvPr/>
        </p:nvSpPr>
        <p:spPr>
          <a:xfrm>
            <a:off x="971550" y="8953500"/>
            <a:ext cx="16287750" cy="561975"/>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A completion indicator records execution status; source selection, learning reuse and output quality require their own checks.</a:t>
            </a:r>
            <a:endParaRPr sz="2100" b="0">
              <a:solidFill>
                <a:srgbClr val="667085"/>
              </a:solidFill>
              <a:latin typeface="Source Han Sans SC"/>
              <a:ea typeface="Source Han Sans SC"/>
              <a:cs typeface="Source Han Sans SC"/>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8" name="图片 7"/>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5825" y="590550"/>
            <a:ext cx="590550" cy="495300"/>
          </a:xfrm>
          <a:prstGeom prst="rect">
            <a:avLst/>
          </a:prstGeom>
        </p:spPr>
      </p:pic>
      <p:sp>
        <p:nvSpPr>
          <p:cNvPr id="2" name="矩形 1"/>
          <p:cNvSpPr>
            <a:spLocks noGrp="1"/>
          </p:cNvSpPr>
          <p:nvPr/>
        </p:nvSpPr>
        <p:spPr>
          <a:xfrm>
            <a:off x="1809750" y="514350"/>
            <a:ext cx="15411450" cy="1524000"/>
          </a:xfrm>
          <a:prstGeom prst="rect">
            <a:avLst/>
          </a:prstGeom>
          <a:noFill/>
          <a:ln w="0">
            <a:noFill/>
          </a:ln>
        </p:spPr>
        <p:txBody>
          <a:bodyPr wrap="square" lIns="0" tIns="0" rIns="0" bIns="0" anchor="t">
            <a:noAutofit/>
          </a:bodyPr>
          <a:lstStyle/>
          <a:p>
            <a:pPr algn="l">
              <a:defRPr sz="4350" b="1">
                <a:solidFill>
                  <a:srgbClr val="0B1220"/>
                </a:solidFill>
                <a:latin typeface="Source Han Sans SC"/>
                <a:ea typeface="Source Han Sans SC"/>
                <a:cs typeface="Source Han Sans SC"/>
              </a:defRPr>
            </a:pPr>
            <a:r>
              <a:rPr sz="4350" b="1">
                <a:solidFill>
                  <a:srgbClr val="0B1220"/>
                </a:solidFill>
                <a:latin typeface="Source Han Sans SC"/>
                <a:ea typeface="Source Han Sans SC"/>
                <a:cs typeface="Source Han Sans SC"/>
              </a:rPr>
              <a:t>Editable files still require source and format acceptance</a:t>
            </a:r>
            <a:endParaRPr sz="4350" b="1">
              <a:solidFill>
                <a:srgbClr val="0B1220"/>
              </a:solidFill>
              <a:latin typeface="Source Han Sans SC"/>
              <a:ea typeface="Source Han Sans SC"/>
              <a:cs typeface="Source Han Sans SC"/>
            </a:endParaRPr>
          </a:p>
        </p:txBody>
      </p:sp>
      <p:sp>
        <p:nvSpPr>
          <p:cNvPr id="3" name="矩形 2"/>
          <p:cNvSpPr>
            <a:spLocks noGrp="1"/>
          </p:cNvSpPr>
          <p:nvPr/>
        </p:nvSpPr>
        <p:spPr>
          <a:xfrm>
            <a:off x="1809750" y="1981200"/>
            <a:ext cx="15411450" cy="781050"/>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Word response · Excel evidence matrix · PowerPoint meeting briefing</a:t>
            </a:r>
            <a:endParaRPr sz="2100" b="0">
              <a:solidFill>
                <a:srgbClr val="667085"/>
              </a:solidFill>
              <a:latin typeface="Source Han Sans SC"/>
              <a:ea typeface="Source Han Sans SC"/>
              <a:cs typeface="Source Han Sans SC"/>
            </a:endParaRPr>
          </a:p>
        </p:txBody>
      </p:sp>
      <p:sp>
        <p:nvSpPr>
          <p:cNvPr id="4" name="矩形 3"/>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5" name="矩形 4"/>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08</a:t>
            </a:r>
            <a:endParaRPr sz="1725" b="0">
              <a:solidFill>
                <a:srgbClr val="667085"/>
              </a:solidFill>
              <a:latin typeface="Source Han Sans SC"/>
              <a:ea typeface="Source Han Sans SC"/>
              <a:cs typeface="Source Han Sans SC"/>
            </a:endParaRPr>
          </a:p>
        </p:txBody>
      </p:sp>
      <p:graphicFrame>
        <p:nvGraphicFramePr>
          <p:cNvPr id="13" name="表格 12"/>
          <p:cNvGraphicFramePr/>
          <p:nvPr/>
        </p:nvGraphicFramePr>
        <p:xfrm>
          <a:off x="914400" y="3133725"/>
          <a:ext cx="16430625" cy="5457825"/>
        </p:xfrm>
        <a:graphic>
          <a:graphicData uri="http://schemas.openxmlformats.org/drawingml/2006/table">
            <a:tbl>
              <a:tblPr/>
              <a:tblGrid>
                <a:gridCol w="3762375"/>
                <a:gridCol w="8334375"/>
                <a:gridCol w="4333875"/>
              </a:tblGrid>
              <a:tr h="781050">
                <a:tc>
                  <a:txBody>
                    <a:bodyPr/>
                    <a:lstStyle/>
                    <a:p>
                      <a:r>
                        <a:rPr sz="2250" b="1">
                          <a:solidFill>
                            <a:srgbClr val="2456F0"/>
                          </a:solidFill>
                          <a:latin typeface="Source Han Sans SC"/>
                          <a:ea typeface="Source Han Sans SC"/>
                          <a:cs typeface="Source Han Sans SC"/>
                        </a:rPr>
                        <a:t>Deliverable</a:t>
                      </a:r>
                      <a:endParaRPr sz="2250" b="1">
                        <a:solidFill>
                          <a:srgbClr val="2456F0"/>
                        </a:solidFill>
                        <a:latin typeface="Source Han Sans SC"/>
                        <a:ea typeface="Source Han Sans SC"/>
                        <a:cs typeface="Source Han Sans SC"/>
                      </a:endParaRPr>
                    </a:p>
                  </a:txBody>
                  <a:tcPr marL="209550" marR="209550" marT="190500" marB="152400" anchor="t">
                    <a:solidFill>
                      <a:srgbClr val="EAF0FF"/>
                    </a:solidFill>
                  </a:tcPr>
                </a:tc>
                <a:tc>
                  <a:txBody>
                    <a:bodyPr/>
                    <a:lstStyle/>
                    <a:p>
                      <a:r>
                        <a:rPr sz="2250" b="1">
                          <a:solidFill>
                            <a:srgbClr val="2456F0"/>
                          </a:solidFill>
                          <a:latin typeface="Source Han Sans SC"/>
                          <a:ea typeface="Source Han Sans SC"/>
                          <a:cs typeface="Source Han Sans SC"/>
                        </a:rPr>
                        <a:t>Acceptance checks</a:t>
                      </a:r>
                      <a:endParaRPr sz="2250" b="1">
                        <a:solidFill>
                          <a:srgbClr val="2456F0"/>
                        </a:solidFill>
                        <a:latin typeface="Source Han Sans SC"/>
                        <a:ea typeface="Source Han Sans SC"/>
                        <a:cs typeface="Source Han Sans SC"/>
                      </a:endParaRPr>
                    </a:p>
                  </a:txBody>
                  <a:tcPr marL="209550" marR="209550" marT="190500" marB="152400" anchor="t">
                    <a:solidFill>
                      <a:srgbClr val="EAF0FF"/>
                    </a:solidFill>
                  </a:tcPr>
                </a:tc>
                <a:tc>
                  <a:txBody>
                    <a:bodyPr/>
                    <a:lstStyle/>
                    <a:p>
                      <a:r>
                        <a:rPr sz="2250" b="1">
                          <a:solidFill>
                            <a:srgbClr val="2456F0"/>
                          </a:solidFill>
                          <a:latin typeface="Source Han Sans SC"/>
                          <a:ea typeface="Source Han Sans SC"/>
                          <a:cs typeface="Source Han Sans SC"/>
                        </a:rPr>
                        <a:t>Format boundary</a:t>
                      </a:r>
                      <a:endParaRPr sz="2250" b="1">
                        <a:solidFill>
                          <a:srgbClr val="2456F0"/>
                        </a:solidFill>
                        <a:latin typeface="Source Han Sans SC"/>
                        <a:ea typeface="Source Han Sans SC"/>
                        <a:cs typeface="Source Han Sans SC"/>
                      </a:endParaRPr>
                    </a:p>
                  </a:txBody>
                  <a:tcPr marL="209550" marR="209550" marT="190500" marB="152400" anchor="t">
                    <a:solidFill>
                      <a:srgbClr val="EAF0FF"/>
                    </a:solidFill>
                  </a:tcPr>
                </a:tc>
              </a:tr>
              <a:tr h="1558925">
                <a:tc>
                  <a:txBody>
                    <a:bodyPr/>
                    <a:lstStyle/>
                    <a:p>
                      <a:r>
                        <a:rPr sz="2250" b="1">
                          <a:solidFill>
                            <a:srgbClr val="0B1220"/>
                          </a:solidFill>
                          <a:latin typeface="Source Han Sans SC"/>
                          <a:ea typeface="Source Han Sans SC"/>
                          <a:cs typeface="Source Han Sans SC"/>
                        </a:rPr>
                        <a:t>Word response</a:t>
                      </a:r>
                      <a:endParaRPr sz="2250" b="1">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250" b="0">
                          <a:solidFill>
                            <a:srgbClr val="0B1220"/>
                          </a:solidFill>
                          <a:latin typeface="Source Han Sans SC"/>
                          <a:ea typeface="Source Han Sans SC"/>
                          <a:cs typeface="Source Han Sans SC"/>
                        </a:rPr>
                        <a:t>Required response IDs and supported claims. Open the document and make a real content edit.</a:t>
                      </a:r>
                      <a:endParaRPr sz="2250" b="0">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250" b="0">
                          <a:solidFill>
                            <a:srgbClr val="0B1220"/>
                          </a:solidFill>
                          <a:latin typeface="Source Han Sans SC"/>
                          <a:ea typeface="Source Han Sans SC"/>
                          <a:cs typeface="Source Han Sans SC"/>
                        </a:rPr>
                        <a:t>Complex template fidelity must be tested.</a:t>
                      </a:r>
                      <a:endParaRPr sz="2250" b="0">
                        <a:solidFill>
                          <a:srgbClr val="0B1220"/>
                        </a:solidFill>
                        <a:latin typeface="Source Han Sans SC"/>
                        <a:ea typeface="Source Han Sans SC"/>
                        <a:cs typeface="Source Han Sans SC"/>
                      </a:endParaRPr>
                    </a:p>
                  </a:txBody>
                  <a:tcPr marL="209550" marR="209550" marT="190500" marB="152400" anchor="t">
                    <a:solidFill>
                      <a:srgbClr val="FFFFFF"/>
                    </a:solidFill>
                  </a:tcPr>
                </a:tc>
              </a:tr>
              <a:tr h="1558925">
                <a:tc>
                  <a:txBody>
                    <a:bodyPr/>
                    <a:lstStyle/>
                    <a:p>
                      <a:r>
                        <a:rPr sz="2250" b="1">
                          <a:solidFill>
                            <a:srgbClr val="0B1220"/>
                          </a:solidFill>
                          <a:latin typeface="Source Han Sans SC"/>
                          <a:ea typeface="Source Han Sans SC"/>
                          <a:cs typeface="Source Han Sans SC"/>
                        </a:rPr>
                        <a:t>Excel evidence / ROI</a:t>
                      </a:r>
                      <a:endParaRPr sz="2250" b="1">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250" b="0">
                          <a:solidFill>
                            <a:srgbClr val="0B1220"/>
                          </a:solidFill>
                          <a:latin typeface="Source Han Sans SC"/>
                          <a:ea typeface="Source Han Sans SC"/>
                          <a:cs typeface="Source Han Sans SC"/>
                        </a:rPr>
                        <a:t>Inspect formulas and assumptions. Open, recalculate and reconcile figures with the response.</a:t>
                      </a:r>
                      <a:endParaRPr sz="2250" b="0">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250" b="0">
                          <a:solidFill>
                            <a:srgbClr val="0B1220"/>
                          </a:solidFill>
                          <a:latin typeface="Source Han Sans SC"/>
                          <a:ea typeface="Source Han Sans SC"/>
                          <a:cs typeface="Source Han Sans SC"/>
                        </a:rPr>
                        <a:t>Macros and external links need separate tests.</a:t>
                      </a:r>
                      <a:endParaRPr sz="2250" b="0">
                        <a:solidFill>
                          <a:srgbClr val="0B1220"/>
                        </a:solidFill>
                        <a:latin typeface="Source Han Sans SC"/>
                        <a:ea typeface="Source Han Sans SC"/>
                        <a:cs typeface="Source Han Sans SC"/>
                      </a:endParaRPr>
                    </a:p>
                  </a:txBody>
                  <a:tcPr marL="209550" marR="209550" marT="190500" marB="152400" anchor="t">
                    <a:solidFill>
                      <a:srgbClr val="FFFFFF"/>
                    </a:solidFill>
                  </a:tcPr>
                </a:tc>
              </a:tr>
              <a:tr h="1558925">
                <a:tc>
                  <a:txBody>
                    <a:bodyPr/>
                    <a:lstStyle/>
                    <a:p>
                      <a:r>
                        <a:rPr sz="2250" b="1">
                          <a:solidFill>
                            <a:srgbClr val="0B1220"/>
                          </a:solidFill>
                          <a:latin typeface="Source Han Sans SC"/>
                          <a:ea typeface="Source Han Sans SC"/>
                          <a:cs typeface="Source Han Sans SC"/>
                        </a:rPr>
                        <a:t>PowerPoint briefing</a:t>
                      </a:r>
                      <a:endParaRPr sz="2250" b="1">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250" b="0">
                          <a:solidFill>
                            <a:srgbClr val="0B1220"/>
                          </a:solidFill>
                          <a:latin typeface="Source Han Sans SC"/>
                          <a:ea typeface="Source Han Sans SC"/>
                          <a:cs typeface="Source Han Sans SC"/>
                        </a:rPr>
                        <a:t>Check the storyline and essential assumptions. Edit content and verify the result.</a:t>
                      </a:r>
                      <a:endParaRPr sz="2250" b="0">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250" b="0">
                          <a:solidFill>
                            <a:srgbClr val="0B1220"/>
                          </a:solidFill>
                          <a:latin typeface="Source Han Sans SC"/>
                          <a:ea typeface="Source Han Sans SC"/>
                          <a:cs typeface="Source Han Sans SC"/>
                        </a:rPr>
                        <a:t>Some embedded graphics may remain images.</a:t>
                      </a:r>
                      <a:endParaRPr sz="2250" b="0">
                        <a:solidFill>
                          <a:srgbClr val="0B1220"/>
                        </a:solidFill>
                        <a:latin typeface="Source Han Sans SC"/>
                        <a:ea typeface="Source Han Sans SC"/>
                        <a:cs typeface="Source Han Sans SC"/>
                      </a:endParaRPr>
                    </a:p>
                  </a:txBody>
                  <a:tcPr marL="209550" marR="209550" marT="190500" marB="152400" anchor="t">
                    <a:solidFill>
                      <a:srgbClr val="FFFFFF"/>
                    </a:solidFill>
                  </a:tcPr>
                </a:tc>
              </a:tr>
            </a:tbl>
          </a:graphicData>
        </a:graphic>
      </p:graphicFrame>
      <p:sp>
        <p:nvSpPr>
          <p:cNvPr id="7" name="矩形 6"/>
          <p:cNvSpPr>
            <a:spLocks noGrp="1"/>
          </p:cNvSpPr>
          <p:nvPr/>
        </p:nvSpPr>
        <p:spPr>
          <a:xfrm>
            <a:off x="981075" y="8896350"/>
            <a:ext cx="16192500" cy="523875"/>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Acceptance covers usability, traceable evidence and consistency across the delivered files.</a:t>
            </a:r>
            <a:endParaRPr sz="2175" b="0">
              <a:solidFill>
                <a:srgbClr val="667085"/>
              </a:solidFill>
              <a:latin typeface="Source Han Sans SC"/>
              <a:ea typeface="Source Han Sans SC"/>
              <a:cs typeface="Source Han Sans SC"/>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8" name="图片 7"/>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5825" y="590550"/>
            <a:ext cx="590550" cy="495300"/>
          </a:xfrm>
          <a:prstGeom prst="rect">
            <a:avLst/>
          </a:prstGeom>
        </p:spPr>
      </p:pic>
      <p:sp>
        <p:nvSpPr>
          <p:cNvPr id="2" name="矩形 1"/>
          <p:cNvSpPr>
            <a:spLocks noGrp="1"/>
          </p:cNvSpPr>
          <p:nvPr/>
        </p:nvSpPr>
        <p:spPr>
          <a:xfrm>
            <a:off x="1809750" y="514350"/>
            <a:ext cx="15411450" cy="1524000"/>
          </a:xfrm>
          <a:prstGeom prst="rect">
            <a:avLst/>
          </a:prstGeom>
          <a:noFill/>
          <a:ln w="0">
            <a:noFill/>
          </a:ln>
        </p:spPr>
        <p:txBody>
          <a:bodyPr wrap="square" lIns="0" tIns="0" rIns="0" bIns="0" anchor="t">
            <a:noAutofit/>
          </a:bodyPr>
          <a:lstStyle/>
          <a:p>
            <a:pPr algn="l">
              <a:defRPr sz="4350" b="1">
                <a:solidFill>
                  <a:srgbClr val="0B1220"/>
                </a:solidFill>
                <a:latin typeface="Source Han Sans SC"/>
                <a:ea typeface="Source Han Sans SC"/>
                <a:cs typeface="Source Han Sans SC"/>
              </a:defRPr>
            </a:pPr>
            <a:r>
              <a:rPr sz="4350" b="1">
                <a:solidFill>
                  <a:srgbClr val="0B1220"/>
                </a:solidFill>
                <a:latin typeface="Source Han Sans SC"/>
                <a:ea typeface="Source Han Sans SC"/>
                <a:cs typeface="Source Han Sans SC"/>
              </a:rPr>
              <a:t>Noumi’s workflow fit comes with governance trade-offs</a:t>
            </a:r>
            <a:endParaRPr sz="4350" b="1">
              <a:solidFill>
                <a:srgbClr val="0B1220"/>
              </a:solidFill>
              <a:latin typeface="Source Han Sans SC"/>
              <a:ea typeface="Source Han Sans SC"/>
              <a:cs typeface="Source Han Sans SC"/>
            </a:endParaRPr>
          </a:p>
        </p:txBody>
      </p:sp>
      <p:sp>
        <p:nvSpPr>
          <p:cNvPr id="3" name="矩形 2"/>
          <p:cNvSpPr>
            <a:spLocks noGrp="1"/>
          </p:cNvSpPr>
          <p:nvPr/>
        </p:nvSpPr>
        <p:spPr>
          <a:xfrm>
            <a:off x="1809750" y="1981200"/>
            <a:ext cx="15411450" cy="781050"/>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Noumi Enterprise 2026.3 versus Crestline Workbench 6.2 · supplied product documentation</a:t>
            </a:r>
            <a:endParaRPr sz="2100" b="0">
              <a:solidFill>
                <a:srgbClr val="667085"/>
              </a:solidFill>
              <a:latin typeface="Source Han Sans SC"/>
              <a:ea typeface="Source Han Sans SC"/>
              <a:cs typeface="Source Han Sans SC"/>
            </a:endParaRPr>
          </a:p>
        </p:txBody>
      </p:sp>
      <p:sp>
        <p:nvSpPr>
          <p:cNvPr id="4" name="矩形 3"/>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5" name="矩形 4"/>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09</a:t>
            </a:r>
            <a:endParaRPr sz="1725" b="0">
              <a:solidFill>
                <a:srgbClr val="667085"/>
              </a:solidFill>
              <a:latin typeface="Source Han Sans SC"/>
              <a:ea typeface="Source Han Sans SC"/>
              <a:cs typeface="Source Han Sans SC"/>
            </a:endParaRPr>
          </a:p>
        </p:txBody>
      </p:sp>
      <p:graphicFrame>
        <p:nvGraphicFramePr>
          <p:cNvPr id="13" name="表格 12"/>
          <p:cNvGraphicFramePr/>
          <p:nvPr/>
        </p:nvGraphicFramePr>
        <p:xfrm>
          <a:off x="914400" y="3105150"/>
          <a:ext cx="16430625" cy="5410200"/>
        </p:xfrm>
        <a:graphic>
          <a:graphicData uri="http://schemas.openxmlformats.org/drawingml/2006/table">
            <a:tbl>
              <a:tblPr/>
              <a:tblGrid>
                <a:gridCol w="3333750"/>
                <a:gridCol w="6572250"/>
                <a:gridCol w="6524625"/>
              </a:tblGrid>
              <a:tr h="781050">
                <a:tc>
                  <a:txBody>
                    <a:bodyPr/>
                    <a:lstStyle/>
                    <a:p>
                      <a:r>
                        <a:rPr sz="2250" b="1">
                          <a:solidFill>
                            <a:srgbClr val="2456F0"/>
                          </a:solidFill>
                          <a:latin typeface="Source Han Sans SC"/>
                          <a:ea typeface="Source Han Sans SC"/>
                          <a:cs typeface="Source Han Sans SC"/>
                        </a:rPr>
                        <a:t>Buying priority</a:t>
                      </a:r>
                      <a:endParaRPr sz="2250" b="1">
                        <a:solidFill>
                          <a:srgbClr val="2456F0"/>
                        </a:solidFill>
                        <a:latin typeface="Source Han Sans SC"/>
                        <a:ea typeface="Source Han Sans SC"/>
                        <a:cs typeface="Source Han Sans SC"/>
                      </a:endParaRPr>
                    </a:p>
                  </a:txBody>
                  <a:tcPr marL="209550" marR="209550" marT="190500" marB="152400" anchor="t">
                    <a:solidFill>
                      <a:srgbClr val="EAF0FF"/>
                    </a:solidFill>
                  </a:tcPr>
                </a:tc>
                <a:tc>
                  <a:txBody>
                    <a:bodyPr/>
                    <a:lstStyle/>
                    <a:p>
                      <a:r>
                        <a:rPr sz="2250" b="1">
                          <a:solidFill>
                            <a:srgbClr val="2456F0"/>
                          </a:solidFill>
                          <a:latin typeface="Source Han Sans SC"/>
                          <a:ea typeface="Source Han Sans SC"/>
                          <a:cs typeface="Source Han Sans SC"/>
                        </a:rPr>
                        <a:t>Noumi Enterprise 2026.3</a:t>
                      </a:r>
                      <a:endParaRPr sz="2250" b="1">
                        <a:solidFill>
                          <a:srgbClr val="2456F0"/>
                        </a:solidFill>
                        <a:latin typeface="Source Han Sans SC"/>
                        <a:ea typeface="Source Han Sans SC"/>
                        <a:cs typeface="Source Han Sans SC"/>
                      </a:endParaRPr>
                    </a:p>
                  </a:txBody>
                  <a:tcPr marL="209550" marR="209550" marT="190500" marB="152400" anchor="t">
                    <a:solidFill>
                      <a:srgbClr val="EAF0FF"/>
                    </a:solidFill>
                  </a:tcPr>
                </a:tc>
                <a:tc>
                  <a:txBody>
                    <a:bodyPr/>
                    <a:lstStyle/>
                    <a:p>
                      <a:r>
                        <a:rPr sz="2250" b="1">
                          <a:solidFill>
                            <a:srgbClr val="2456F0"/>
                          </a:solidFill>
                          <a:latin typeface="Source Han Sans SC"/>
                          <a:ea typeface="Source Han Sans SC"/>
                          <a:cs typeface="Source Han Sans SC"/>
                        </a:rPr>
                        <a:t>Crestline Workbench 6.2</a:t>
                      </a:r>
                      <a:endParaRPr sz="2250" b="1">
                        <a:solidFill>
                          <a:srgbClr val="2456F0"/>
                        </a:solidFill>
                        <a:latin typeface="Source Han Sans SC"/>
                        <a:ea typeface="Source Han Sans SC"/>
                        <a:cs typeface="Source Han Sans SC"/>
                      </a:endParaRPr>
                    </a:p>
                  </a:txBody>
                  <a:tcPr marL="209550" marR="209550" marT="190500" marB="152400" anchor="t">
                    <a:solidFill>
                      <a:srgbClr val="EAF0FF"/>
                    </a:solidFill>
                  </a:tcPr>
                </a:tc>
              </a:tr>
              <a:tr h="1543050">
                <a:tc>
                  <a:txBody>
                    <a:bodyPr/>
                    <a:lstStyle/>
                    <a:p>
                      <a:r>
                        <a:rPr sz="2250" b="1">
                          <a:solidFill>
                            <a:srgbClr val="0B1220"/>
                          </a:solidFill>
                          <a:latin typeface="Source Han Sans SC"/>
                          <a:ea typeface="Source Han Sans SC"/>
                          <a:cs typeface="Source Han Sans SC"/>
                        </a:rPr>
                        <a:t>Project continuity</a:t>
                      </a:r>
                      <a:endParaRPr sz="2250" b="1">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250" b="0">
                          <a:solidFill>
                            <a:srgbClr val="0B1220"/>
                          </a:solidFill>
                          <a:latin typeface="Source Han Sans SC"/>
                          <a:ea typeface="Source Han Sans SC"/>
                          <a:cs typeface="Source Han Sans SC"/>
                        </a:rPr>
                        <a:t>Retrieves authorized project context across tasks.</a:t>
                      </a:r>
                      <a:endParaRPr sz="2250" b="0">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250" b="0">
                          <a:solidFill>
                            <a:srgbClr val="0B1220"/>
                          </a:solidFill>
                          <a:latin typeface="Source Han Sans SC"/>
                          <a:ea typeface="Source Han Sans SC"/>
                          <a:cs typeface="Source Han Sans SC"/>
                        </a:rPr>
                        <a:t>Users select sources explicitly for new investigations.</a:t>
                      </a:r>
                      <a:endParaRPr sz="2250" b="0">
                        <a:solidFill>
                          <a:srgbClr val="0B1220"/>
                        </a:solidFill>
                        <a:latin typeface="Source Han Sans SC"/>
                        <a:ea typeface="Source Han Sans SC"/>
                        <a:cs typeface="Source Han Sans SC"/>
                      </a:endParaRPr>
                    </a:p>
                  </a:txBody>
                  <a:tcPr marL="209550" marR="209550" marT="190500" marB="152400" anchor="t">
                    <a:solidFill>
                      <a:srgbClr val="FFFFFF"/>
                    </a:solidFill>
                  </a:tcPr>
                </a:tc>
              </a:tr>
              <a:tr h="1543050">
                <a:tc>
                  <a:txBody>
                    <a:bodyPr/>
                    <a:lstStyle/>
                    <a:p>
                      <a:r>
                        <a:rPr sz="2250" b="1">
                          <a:solidFill>
                            <a:srgbClr val="0B1220"/>
                          </a:solidFill>
                          <a:latin typeface="Source Han Sans SC"/>
                          <a:ea typeface="Source Han Sans SC"/>
                          <a:cs typeface="Source Han Sans SC"/>
                        </a:rPr>
                        <a:t>Native file production</a:t>
                      </a:r>
                      <a:endParaRPr sz="2250" b="1">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250" b="0">
                          <a:solidFill>
                            <a:srgbClr val="0B1220"/>
                          </a:solidFill>
                          <a:latin typeface="Source Han Sans SC"/>
                          <a:ea typeface="Source Han Sans SC"/>
                          <a:cs typeface="Source Han Sans SC"/>
                        </a:rPr>
                        <a:t>Editable Word, Excel and PowerPoint authoring.</a:t>
                      </a:r>
                      <a:endParaRPr sz="2250" b="0">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250" b="0">
                          <a:solidFill>
                            <a:srgbClr val="0B1220"/>
                          </a:solidFill>
                          <a:latin typeface="Source Han Sans SC"/>
                          <a:ea typeface="Source Han Sans SC"/>
                          <a:cs typeface="Source Han Sans SC"/>
                        </a:rPr>
                        <a:t>DOCX and CSV export; native formula-bearing XLSX and PPTX outside scope.</a:t>
                      </a:r>
                      <a:endParaRPr sz="2250" b="0">
                        <a:solidFill>
                          <a:srgbClr val="0B1220"/>
                        </a:solidFill>
                        <a:latin typeface="Source Han Sans SC"/>
                        <a:ea typeface="Source Han Sans SC"/>
                        <a:cs typeface="Source Han Sans SC"/>
                      </a:endParaRPr>
                    </a:p>
                  </a:txBody>
                  <a:tcPr marL="209550" marR="209550" marT="190500" marB="152400" anchor="t">
                    <a:solidFill>
                      <a:srgbClr val="FFFFFF"/>
                    </a:solidFill>
                  </a:tcPr>
                </a:tc>
              </a:tr>
              <a:tr h="1543050">
                <a:tc>
                  <a:txBody>
                    <a:bodyPr/>
                    <a:lstStyle/>
                    <a:p>
                      <a:r>
                        <a:rPr sz="2250" b="1">
                          <a:solidFill>
                            <a:srgbClr val="0B1220"/>
                          </a:solidFill>
                          <a:latin typeface="Source Han Sans SC"/>
                          <a:ea typeface="Source Han Sans SC"/>
                          <a:cs typeface="Source Han Sans SC"/>
                        </a:rPr>
                        <a:t>Governance / provisioning</a:t>
                      </a:r>
                      <a:endParaRPr sz="2250" b="1">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250" b="0">
                          <a:solidFill>
                            <a:srgbClr val="0B1220"/>
                          </a:solidFill>
                          <a:latin typeface="Source Han Sans SC"/>
                          <a:ea typeface="Source Han Sans SC"/>
                          <a:cs typeface="Source Han Sans SC"/>
                        </a:rPr>
                        <a:t>Configurable SAML; no SCIM. Separate security acceptance is required.</a:t>
                      </a:r>
                      <a:endParaRPr sz="2250" b="0">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250" b="0">
                          <a:solidFill>
                            <a:srgbClr val="0B1220"/>
                          </a:solidFill>
                          <a:latin typeface="Source Han Sans SC"/>
                          <a:ea typeface="Source Han Sans SC"/>
                          <a:cs typeface="Source Han Sans SC"/>
                        </a:rPr>
                        <a:t>Publication approvals and SCIM are documented.</a:t>
                      </a:r>
                      <a:endParaRPr sz="2250" b="0">
                        <a:solidFill>
                          <a:srgbClr val="0B1220"/>
                        </a:solidFill>
                        <a:latin typeface="Source Han Sans SC"/>
                        <a:ea typeface="Source Han Sans SC"/>
                        <a:cs typeface="Source Han Sans SC"/>
                      </a:endParaRPr>
                    </a:p>
                  </a:txBody>
                  <a:tcPr marL="209550" marR="209550" marT="190500" marB="152400" anchor="t">
                    <a:solidFill>
                      <a:srgbClr val="FFFFFF"/>
                    </a:solidFill>
                  </a:tcPr>
                </a:tc>
              </a:tr>
            </a:tbl>
          </a:graphicData>
        </a:graphic>
      </p:graphicFrame>
      <p:sp>
        <p:nvSpPr>
          <p:cNvPr id="7" name="矩形 6"/>
          <p:cNvSpPr>
            <a:spLocks noGrp="1"/>
          </p:cNvSpPr>
          <p:nvPr/>
        </p:nvSpPr>
        <p:spPr>
          <a:xfrm>
            <a:off x="981075" y="8810625"/>
            <a:ext cx="16192500" cy="762000"/>
          </a:xfrm>
          <a:prstGeom prst="rect">
            <a:avLst/>
          </a:prstGeom>
          <a:noFill/>
          <a:ln w="0">
            <a:noFill/>
          </a:ln>
        </p:spPr>
        <p:txBody>
          <a:bodyPr wrap="square" lIns="0" tIns="0" rIns="0" bIns="0" anchor="t">
            <a:noAutofit/>
          </a:bodyPr>
          <a:lstStyle/>
          <a:p>
            <a:pPr algn="l">
              <a:defRPr sz="2250" b="1">
                <a:solidFill>
                  <a:srgbClr val="0B1220"/>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Mandatory publication governance or automated provisioning can outweigh workflow advantages and change the selection.</a:t>
            </a:r>
            <a:endParaRPr sz="2175" b="0">
              <a:solidFill>
                <a:srgbClr val="667085"/>
              </a:solidFill>
              <a:latin typeface="Source Han Sans SC"/>
              <a:ea typeface="Source Han Sans SC"/>
              <a:cs typeface="Source Han Sans SC"/>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15" name="图片 14"/>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5825" y="590550"/>
            <a:ext cx="590550" cy="495300"/>
          </a:xfrm>
          <a:prstGeom prst="rect">
            <a:avLst/>
          </a:prstGeom>
        </p:spPr>
      </p:pic>
      <p:sp>
        <p:nvSpPr>
          <p:cNvPr id="2" name="矩形 1"/>
          <p:cNvSpPr>
            <a:spLocks noGrp="1"/>
          </p:cNvSpPr>
          <p:nvPr/>
        </p:nvSpPr>
        <p:spPr>
          <a:xfrm>
            <a:off x="1809750" y="514350"/>
            <a:ext cx="15411450" cy="1524000"/>
          </a:xfrm>
          <a:prstGeom prst="rect">
            <a:avLst/>
          </a:prstGeom>
          <a:noFill/>
          <a:ln w="0">
            <a:noFill/>
          </a:ln>
        </p:spPr>
        <p:txBody>
          <a:bodyPr wrap="square" lIns="0" tIns="0" rIns="0" bIns="0" anchor="t">
            <a:noAutofit/>
          </a:bodyPr>
          <a:lstStyle/>
          <a:p>
            <a:pPr algn="l">
              <a:defRPr sz="4350" b="1">
                <a:solidFill>
                  <a:srgbClr val="0B1220"/>
                </a:solidFill>
                <a:latin typeface="Source Han Sans SC"/>
                <a:ea typeface="Source Han Sans SC"/>
                <a:cs typeface="Source Han Sans SC"/>
              </a:defRPr>
            </a:pPr>
            <a:r>
              <a:rPr sz="4350" b="1">
                <a:solidFill>
                  <a:srgbClr val="0B1220"/>
                </a:solidFill>
                <a:latin typeface="Source Han Sans SC"/>
                <a:ea typeface="Source Han Sans SC"/>
                <a:cs typeface="Source Han Sans SC"/>
              </a:rPr>
              <a:t>The planning case yields $33,622 of Year 1 economic value</a:t>
            </a:r>
            <a:endParaRPr sz="4350" b="1">
              <a:solidFill>
                <a:srgbClr val="0B1220"/>
              </a:solidFill>
              <a:latin typeface="Source Han Sans SC"/>
              <a:ea typeface="Source Han Sans SC"/>
              <a:cs typeface="Source Han Sans SC"/>
            </a:endParaRPr>
          </a:p>
        </p:txBody>
      </p:sp>
      <p:sp>
        <p:nvSpPr>
          <p:cNvPr id="3" name="矩形 2"/>
          <p:cNvSpPr>
            <a:spLocks noGrp="1"/>
          </p:cNvSpPr>
          <p:nvPr/>
        </p:nvSpPr>
        <p:spPr>
          <a:xfrm>
            <a:off x="1809750" y="1981200"/>
            <a:ext cx="15411450" cy="781050"/>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Planning estimate · USD before tax · 1 December 2026–30 November 2027</a:t>
            </a:r>
            <a:endParaRPr sz="2100" b="0">
              <a:solidFill>
                <a:srgbClr val="667085"/>
              </a:solidFill>
              <a:latin typeface="Source Han Sans SC"/>
              <a:ea typeface="Source Han Sans SC"/>
              <a:cs typeface="Source Han Sans SC"/>
            </a:endParaRPr>
          </a:p>
        </p:txBody>
      </p:sp>
      <p:sp>
        <p:nvSpPr>
          <p:cNvPr id="4" name="矩形 3"/>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5" name="矩形 4"/>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10</a:t>
            </a:r>
            <a:endParaRPr sz="1725" b="0">
              <a:solidFill>
                <a:srgbClr val="667085"/>
              </a:solidFill>
              <a:latin typeface="Source Han Sans SC"/>
              <a:ea typeface="Source Han Sans SC"/>
              <a:cs typeface="Source Han Sans SC"/>
            </a:endParaRPr>
          </a:p>
        </p:txBody>
      </p:sp>
      <p:graphicFrame>
        <p:nvGraphicFramePr>
          <p:cNvPr id="20" name="Chart"/>
          <p:cNvGraphicFramePr/>
          <p:nvPr/>
        </p:nvGraphicFramePr>
        <p:xfrm>
          <a:off x="876300" y="3648075"/>
          <a:ext cx="12096750" cy="4400550"/>
        </p:xfrm>
        <a:graphic>
          <a:graphicData uri="http://schemas.openxmlformats.org/drawingml/2006/chart">
            <c:chart xmlns:c="http://schemas.openxmlformats.org/drawingml/2006/chart" xmlns:r="http://schemas.openxmlformats.org/officeDocument/2006/relationships" r:id="rId1"/>
          </a:graphicData>
        </a:graphic>
      </p:graphicFrame>
      <p:sp>
        <p:nvSpPr>
          <p:cNvPr id="7" name="矩形 6"/>
          <p:cNvSpPr>
            <a:spLocks noGrp="1"/>
          </p:cNvSpPr>
          <p:nvPr/>
        </p:nvSpPr>
        <p:spPr>
          <a:xfrm>
            <a:off x="962025" y="3086100"/>
            <a:ext cx="12001500" cy="428625"/>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Capacity value: 1,699.32 hours × $85/hour</a:t>
            </a:r>
            <a:endParaRPr sz="2175" b="0">
              <a:solidFill>
                <a:srgbClr val="667085"/>
              </a:solidFill>
              <a:latin typeface="Source Han Sans SC"/>
              <a:ea typeface="Source Han Sans SC"/>
              <a:cs typeface="Source Han Sans SC"/>
            </a:endParaRPr>
          </a:p>
        </p:txBody>
      </p:sp>
      <p:sp>
        <p:nvSpPr>
          <p:cNvPr id="8" name="矩形 7"/>
          <p:cNvSpPr>
            <a:spLocks noGrp="1"/>
          </p:cNvSpPr>
          <p:nvPr/>
        </p:nvSpPr>
        <p:spPr>
          <a:xfrm>
            <a:off x="13468350" y="3933825"/>
            <a:ext cx="3429000" cy="857250"/>
          </a:xfrm>
          <a:prstGeom prst="rect">
            <a:avLst/>
          </a:prstGeom>
          <a:noFill/>
          <a:ln w="0">
            <a:noFill/>
          </a:ln>
        </p:spPr>
        <p:txBody>
          <a:bodyPr wrap="square" lIns="0" tIns="0" rIns="0" bIns="0" anchor="t">
            <a:noAutofit/>
          </a:bodyPr>
          <a:lstStyle/>
          <a:p>
            <a:pPr algn="l">
              <a:defRPr sz="4350" b="1">
                <a:solidFill>
                  <a:srgbClr val="2456F0"/>
                </a:solidFill>
                <a:latin typeface="Source Han Sans SC"/>
                <a:ea typeface="Source Han Sans SC"/>
                <a:cs typeface="Source Han Sans SC"/>
              </a:defRPr>
            </a:pPr>
            <a:r>
              <a:rPr sz="4350" b="1">
                <a:solidFill>
                  <a:srgbClr val="2456F0"/>
                </a:solidFill>
                <a:latin typeface="Source Han Sans SC"/>
                <a:ea typeface="Source Han Sans SC"/>
                <a:cs typeface="Source Han Sans SC"/>
              </a:rPr>
              <a:t>30.3%</a:t>
            </a:r>
            <a:endParaRPr sz="4350" b="1">
              <a:solidFill>
                <a:srgbClr val="2456F0"/>
              </a:solidFill>
              <a:latin typeface="Source Han Sans SC"/>
              <a:ea typeface="Source Han Sans SC"/>
              <a:cs typeface="Source Han Sans SC"/>
            </a:endParaRPr>
          </a:p>
        </p:txBody>
      </p:sp>
      <p:sp>
        <p:nvSpPr>
          <p:cNvPr id="9" name="矩形 8"/>
          <p:cNvSpPr>
            <a:spLocks noGrp="1"/>
          </p:cNvSpPr>
          <p:nvPr/>
        </p:nvSpPr>
        <p:spPr>
          <a:xfrm>
            <a:off x="13525500" y="4905375"/>
            <a:ext cx="3476625" cy="495300"/>
          </a:xfrm>
          <a:prstGeom prst="rect">
            <a:avLst/>
          </a:prstGeom>
          <a:noFill/>
          <a:ln w="0">
            <a:noFill/>
          </a:ln>
        </p:spPr>
        <p:txBody>
          <a:bodyPr wrap="square" lIns="0" tIns="0" rIns="0" bIns="0" anchor="t">
            <a:noAutofit/>
          </a:bodyPr>
          <a:lstStyle/>
          <a:p>
            <a:pPr algn="l">
              <a:defRPr sz="2400" b="0">
                <a:solidFill>
                  <a:srgbClr val="0B1220"/>
                </a:solidFill>
                <a:latin typeface="Source Han Sans SC"/>
                <a:ea typeface="Source Han Sans SC"/>
                <a:cs typeface="Source Han Sans SC"/>
              </a:defRPr>
            </a:pPr>
            <a:r>
              <a:rPr sz="2400" b="0">
                <a:solidFill>
                  <a:srgbClr val="0B1220"/>
                </a:solidFill>
                <a:latin typeface="Source Han Sans SC"/>
                <a:ea typeface="Source Han Sans SC"/>
                <a:cs typeface="Source Han Sans SC"/>
              </a:rPr>
              <a:t>economic ROI</a:t>
            </a:r>
            <a:endParaRPr sz="2400" b="0">
              <a:solidFill>
                <a:srgbClr val="0B1220"/>
              </a:solidFill>
              <a:latin typeface="Source Han Sans SC"/>
              <a:ea typeface="Source Han Sans SC"/>
              <a:cs typeface="Source Han Sans SC"/>
            </a:endParaRPr>
          </a:p>
        </p:txBody>
      </p:sp>
      <p:sp>
        <p:nvSpPr>
          <p:cNvPr id="10" name="矩形 9"/>
          <p:cNvSpPr>
            <a:spLocks noGrp="1"/>
          </p:cNvSpPr>
          <p:nvPr/>
        </p:nvSpPr>
        <p:spPr>
          <a:xfrm>
            <a:off x="13477875" y="5895975"/>
            <a:ext cx="3609975" cy="14288"/>
          </a:xfrm>
          <a:prstGeom prst="rect">
            <a:avLst/>
          </a:prstGeom>
          <a:solidFill>
            <a:srgbClr val="DDE4F1"/>
          </a:solidFill>
          <a:ln w="0">
            <a:noFill/>
          </a:ln>
        </p:spPr>
      </p:sp>
      <p:sp>
        <p:nvSpPr>
          <p:cNvPr id="11" name="矩形 10"/>
          <p:cNvSpPr>
            <a:spLocks noGrp="1"/>
          </p:cNvSpPr>
          <p:nvPr/>
        </p:nvSpPr>
        <p:spPr>
          <a:xfrm>
            <a:off x="13525500" y="6267450"/>
            <a:ext cx="3609975" cy="1428750"/>
          </a:xfrm>
          <a:prstGeom prst="rect">
            <a:avLst/>
          </a:prstGeom>
          <a:noFill/>
          <a:ln w="0">
            <a:noFill/>
          </a:ln>
        </p:spPr>
        <p:txBody>
          <a:bodyPr wrap="square" lIns="0" tIns="0" rIns="0" bIns="0" anchor="t">
            <a:noAutofit/>
          </a:bodyPr>
          <a:lstStyle/>
          <a:p>
            <a:pPr algn="l">
              <a:defRPr sz="2250" b="0">
                <a:solidFill>
                  <a:srgbClr val="667085"/>
                </a:solidFill>
                <a:latin typeface="Source Han Sans SC"/>
                <a:ea typeface="Source Han Sans SC"/>
                <a:cs typeface="Source Han Sans SC"/>
              </a:defRPr>
            </a:pPr>
            <a:r>
              <a:rPr sz="2250" b="0">
                <a:solidFill>
                  <a:srgbClr val="667085"/>
                </a:solidFill>
                <a:latin typeface="Source Han Sans SC"/>
                <a:ea typeface="Source Han Sans SC"/>
                <a:cs typeface="Source Han Sans SC"/>
              </a:rPr>
              <a:t>Modeled cash savings: $0</a:t>
            </a:r>
            <a:endParaRPr sz="2250" b="0">
              <a:solidFill>
                <a:srgbClr val="667085"/>
              </a:solidFill>
              <a:latin typeface="Source Han Sans SC"/>
              <a:ea typeface="Source Han Sans SC"/>
              <a:cs typeface="Source Han Sans SC"/>
            </a:endParaRPr>
          </a:p>
          <a:p>
            <a:pPr algn="l">
              <a:defRPr sz="2250" b="0">
                <a:solidFill>
                  <a:srgbClr val="667085"/>
                </a:solidFill>
                <a:latin typeface="Source Han Sans SC"/>
                <a:ea typeface="Source Han Sans SC"/>
                <a:cs typeface="Source Han Sans SC"/>
              </a:defRPr>
            </a:pPr>
            <a:r>
              <a:rPr sz="2250" b="0">
                <a:solidFill>
                  <a:srgbClr val="667085"/>
                </a:solidFill>
                <a:latin typeface="Source Han Sans SC"/>
                <a:ea typeface="Source Han Sans SC"/>
                <a:cs typeface="Source Han Sans SC"/>
              </a:rPr>
              <a:t>No cash payback established</a:t>
            </a:r>
            <a:endParaRPr sz="2250" b="0">
              <a:solidFill>
                <a:srgbClr val="667085"/>
              </a:solidFill>
              <a:latin typeface="Source Han Sans SC"/>
              <a:ea typeface="Source Han Sans SC"/>
              <a:cs typeface="Source Han Sans SC"/>
            </a:endParaRPr>
          </a:p>
        </p:txBody>
      </p:sp>
      <p:sp>
        <p:nvSpPr>
          <p:cNvPr id="12" name="矩形 11"/>
          <p:cNvSpPr>
            <a:spLocks noGrp="1"/>
          </p:cNvSpPr>
          <p:nvPr/>
        </p:nvSpPr>
        <p:spPr>
          <a:xfrm>
            <a:off x="981075" y="8239125"/>
            <a:ext cx="11953875" cy="14288"/>
          </a:xfrm>
          <a:prstGeom prst="rect">
            <a:avLst/>
          </a:prstGeom>
          <a:solidFill>
            <a:srgbClr val="DDE4F1"/>
          </a:solidFill>
          <a:ln w="0">
            <a:noFill/>
          </a:ln>
        </p:spPr>
      </p:sp>
      <p:sp>
        <p:nvSpPr>
          <p:cNvPr id="13" name="矩形 12"/>
          <p:cNvSpPr>
            <a:spLocks noGrp="1"/>
          </p:cNvSpPr>
          <p:nvPr/>
        </p:nvSpPr>
        <p:spPr>
          <a:xfrm>
            <a:off x="1007110" y="8509635"/>
            <a:ext cx="11953875" cy="361950"/>
          </a:xfrm>
          <a:prstGeom prst="rect">
            <a:avLst/>
          </a:prstGeom>
          <a:noFill/>
          <a:ln w="0">
            <a:noFill/>
          </a:ln>
        </p:spPr>
        <p:txBody>
          <a:bodyPr wrap="square" lIns="0" tIns="0" rIns="0" bIns="0" anchor="t">
            <a:noAutofit/>
          </a:bodyPr>
          <a:lstStyle/>
          <a:p>
            <a:pPr algn="l">
              <a:defRPr sz="2025" b="1">
                <a:solidFill>
                  <a:srgbClr val="667085"/>
                </a:solidFill>
                <a:latin typeface="Source Han Sans SC"/>
                <a:ea typeface="Source Han Sans SC"/>
                <a:cs typeface="Source Han Sans SC"/>
              </a:defRPr>
            </a:pPr>
            <a:r>
              <a:rPr sz="1600" b="1">
                <a:solidFill>
                  <a:srgbClr val="667085"/>
                </a:solidFill>
                <a:latin typeface="Source Han Sans SC"/>
                <a:ea typeface="Source Han Sans SC"/>
                <a:cs typeface="Source Han Sans SC"/>
              </a:rPr>
              <a:t>Planning assumptions</a:t>
            </a:r>
            <a:endParaRPr sz="1600" b="1">
              <a:solidFill>
                <a:srgbClr val="667085"/>
              </a:solidFill>
              <a:latin typeface="Source Han Sans SC"/>
              <a:ea typeface="Source Han Sans SC"/>
              <a:cs typeface="Source Han Sans SC"/>
            </a:endParaRPr>
          </a:p>
        </p:txBody>
      </p:sp>
      <p:sp>
        <p:nvSpPr>
          <p:cNvPr id="14" name="矩形 13"/>
          <p:cNvSpPr>
            <a:spLocks noGrp="1"/>
          </p:cNvSpPr>
          <p:nvPr/>
        </p:nvSpPr>
        <p:spPr>
          <a:xfrm>
            <a:off x="981075" y="8858250"/>
            <a:ext cx="11953875" cy="695325"/>
          </a:xfrm>
          <a:prstGeom prst="rect">
            <a:avLst/>
          </a:prstGeom>
          <a:noFill/>
          <a:ln w="0">
            <a:noFill/>
          </a:ln>
        </p:spPr>
        <p:txBody>
          <a:bodyPr wrap="square" lIns="0" tIns="0" rIns="0" bIns="0" anchor="t">
            <a:noAutofit/>
          </a:bodyPr>
          <a:lstStyle/>
          <a:p>
            <a:pPr algn="l">
              <a:defRPr sz="2025" b="0">
                <a:solidFill>
                  <a:srgbClr val="667085"/>
                </a:solidFill>
                <a:latin typeface="Source Han Sans SC"/>
                <a:ea typeface="Source Han Sans SC"/>
                <a:cs typeface="Source Han Sans SC"/>
              </a:defRPr>
            </a:pPr>
            <a:r>
              <a:rPr sz="1600" b="0">
                <a:solidFill>
                  <a:srgbClr val="667085"/>
                </a:solidFill>
                <a:latin typeface="Source Han Sans SC"/>
                <a:ea typeface="Source Han Sans SC"/>
                <a:cs typeface="Source Han Sans SC"/>
              </a:rPr>
              <a:t>35% time reduction    70% adoption    100% productive use</a:t>
            </a:r>
            <a:endParaRPr sz="1600" b="0">
              <a:solidFill>
                <a:srgbClr val="667085"/>
              </a:solidFill>
              <a:latin typeface="Source Han Sans SC"/>
              <a:ea typeface="Source Han Sans SC"/>
              <a:cs typeface="Source Han Sans SC"/>
            </a:endParaRPr>
          </a:p>
          <a:p>
            <a:pPr algn="l">
              <a:defRPr sz="2025" b="0">
                <a:solidFill>
                  <a:srgbClr val="667085"/>
                </a:solidFill>
                <a:latin typeface="Source Han Sans SC"/>
                <a:ea typeface="Source Han Sans SC"/>
                <a:cs typeface="Source Han Sans SC"/>
              </a:defRPr>
            </a:pPr>
            <a:r>
              <a:rPr sz="1600" b="0">
                <a:solidFill>
                  <a:srgbClr val="667085"/>
                </a:solidFill>
                <a:latin typeface="Source Han Sans SC"/>
                <a:ea typeface="Source Han Sans SC"/>
                <a:cs typeface="Source Han Sans SC"/>
              </a:rPr>
              <a:t>Year 1 ramp: 8.5 steady-state-equivalent months</a:t>
            </a:r>
            <a:endParaRPr sz="1600" b="0">
              <a:solidFill>
                <a:srgbClr val="667085"/>
              </a:solidFill>
              <a:latin typeface="Source Han Sans SC"/>
              <a:ea typeface="Source Han Sans SC"/>
              <a:cs typeface="Source Han Sans SC"/>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13" name="图片 12"/>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5825" y="590550"/>
            <a:ext cx="590550" cy="495300"/>
          </a:xfrm>
          <a:prstGeom prst="rect">
            <a:avLst/>
          </a:prstGeom>
        </p:spPr>
      </p:pic>
      <p:sp>
        <p:nvSpPr>
          <p:cNvPr id="2" name="矩形 1"/>
          <p:cNvSpPr>
            <a:spLocks noGrp="1"/>
          </p:cNvSpPr>
          <p:nvPr/>
        </p:nvSpPr>
        <p:spPr>
          <a:xfrm>
            <a:off x="1809750" y="514350"/>
            <a:ext cx="15411450" cy="1524000"/>
          </a:xfrm>
          <a:prstGeom prst="rect">
            <a:avLst/>
          </a:prstGeom>
          <a:noFill/>
          <a:ln w="0">
            <a:noFill/>
          </a:ln>
        </p:spPr>
        <p:txBody>
          <a:bodyPr wrap="square" lIns="0" tIns="0" rIns="0" bIns="0" anchor="t">
            <a:noAutofit/>
          </a:bodyPr>
          <a:lstStyle/>
          <a:p>
            <a:pPr algn="l">
              <a:defRPr sz="4350" b="1">
                <a:solidFill>
                  <a:srgbClr val="0B1220"/>
                </a:solidFill>
                <a:latin typeface="Source Han Sans SC"/>
                <a:ea typeface="Source Han Sans SC"/>
                <a:cs typeface="Source Han Sans SC"/>
              </a:defRPr>
            </a:pPr>
            <a:r>
              <a:rPr sz="4350" b="1">
                <a:solidFill>
                  <a:srgbClr val="0B1220"/>
                </a:solidFill>
                <a:latin typeface="Source Han Sans SC"/>
                <a:ea typeface="Source Han Sans SC"/>
                <a:cs typeface="Source Han Sans SC"/>
              </a:rPr>
              <a:t>Year 1 breaks even at 76.7% productive use</a:t>
            </a:r>
            <a:endParaRPr sz="4350" b="1">
              <a:solidFill>
                <a:srgbClr val="0B1220"/>
              </a:solidFill>
              <a:latin typeface="Source Han Sans SC"/>
              <a:ea typeface="Source Han Sans SC"/>
              <a:cs typeface="Source Han Sans SC"/>
            </a:endParaRPr>
          </a:p>
        </p:txBody>
      </p:sp>
      <p:sp>
        <p:nvSpPr>
          <p:cNvPr id="3" name="矩形 2"/>
          <p:cNvSpPr>
            <a:spLocks noGrp="1"/>
          </p:cNvSpPr>
          <p:nvPr/>
        </p:nvSpPr>
        <p:spPr>
          <a:xfrm>
            <a:off x="1809750" y="1981200"/>
            <a:ext cx="15411450" cy="781050"/>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One-factor sensitivity · reduction, adoption, ramp and economic cost held fixed</a:t>
            </a:r>
            <a:endParaRPr sz="2100" b="0">
              <a:solidFill>
                <a:srgbClr val="667085"/>
              </a:solidFill>
              <a:latin typeface="Source Han Sans SC"/>
              <a:ea typeface="Source Han Sans SC"/>
              <a:cs typeface="Source Han Sans SC"/>
            </a:endParaRPr>
          </a:p>
        </p:txBody>
      </p:sp>
      <p:sp>
        <p:nvSpPr>
          <p:cNvPr id="4" name="矩形 3"/>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5" name="矩形 4"/>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11</a:t>
            </a:r>
            <a:endParaRPr sz="1725" b="0">
              <a:solidFill>
                <a:srgbClr val="667085"/>
              </a:solidFill>
              <a:latin typeface="Source Han Sans SC"/>
              <a:ea typeface="Source Han Sans SC"/>
              <a:cs typeface="Source Han Sans SC"/>
            </a:endParaRPr>
          </a:p>
        </p:txBody>
      </p:sp>
      <p:graphicFrame>
        <p:nvGraphicFramePr>
          <p:cNvPr id="18" name="Chart"/>
          <p:cNvGraphicFramePr/>
          <p:nvPr/>
        </p:nvGraphicFramePr>
        <p:xfrm>
          <a:off x="790575" y="3200400"/>
          <a:ext cx="11382375" cy="5534025"/>
        </p:xfrm>
        <a:graphic>
          <a:graphicData uri="http://schemas.openxmlformats.org/drawingml/2006/chart">
            <c:chart xmlns:c="http://schemas.openxmlformats.org/drawingml/2006/chart" xmlns:r="http://schemas.openxmlformats.org/officeDocument/2006/relationships" r:id="rId1"/>
          </a:graphicData>
        </a:graphic>
      </p:graphicFrame>
      <p:sp>
        <p:nvSpPr>
          <p:cNvPr id="7" name="矩形 6"/>
          <p:cNvSpPr>
            <a:spLocks noGrp="1"/>
          </p:cNvSpPr>
          <p:nvPr/>
        </p:nvSpPr>
        <p:spPr>
          <a:xfrm>
            <a:off x="12906375" y="3209925"/>
            <a:ext cx="4238625" cy="857250"/>
          </a:xfrm>
          <a:prstGeom prst="rect">
            <a:avLst/>
          </a:prstGeom>
          <a:noFill/>
          <a:ln w="0">
            <a:noFill/>
          </a:ln>
        </p:spPr>
        <p:txBody>
          <a:bodyPr wrap="square" lIns="0" tIns="0" rIns="0" bIns="0" anchor="t">
            <a:noAutofit/>
          </a:bodyPr>
          <a:lstStyle/>
          <a:p>
            <a:pPr algn="l">
              <a:defRPr sz="4950" b="1">
                <a:solidFill>
                  <a:srgbClr val="2456F0"/>
                </a:solidFill>
                <a:latin typeface="Source Han Sans SC"/>
                <a:ea typeface="Source Han Sans SC"/>
                <a:cs typeface="Source Han Sans SC"/>
              </a:defRPr>
            </a:pPr>
            <a:r>
              <a:rPr sz="4950" b="1">
                <a:solidFill>
                  <a:srgbClr val="2456F0"/>
                </a:solidFill>
                <a:latin typeface="Source Han Sans SC"/>
                <a:ea typeface="Source Han Sans SC"/>
                <a:cs typeface="Source Han Sans SC"/>
              </a:rPr>
              <a:t>76.7%</a:t>
            </a:r>
            <a:endParaRPr sz="4950" b="1">
              <a:solidFill>
                <a:srgbClr val="2456F0"/>
              </a:solidFill>
              <a:latin typeface="Source Han Sans SC"/>
              <a:ea typeface="Source Han Sans SC"/>
              <a:cs typeface="Source Han Sans SC"/>
            </a:endParaRPr>
          </a:p>
        </p:txBody>
      </p:sp>
      <p:sp>
        <p:nvSpPr>
          <p:cNvPr id="8" name="矩形 7"/>
          <p:cNvSpPr>
            <a:spLocks noGrp="1"/>
          </p:cNvSpPr>
          <p:nvPr/>
        </p:nvSpPr>
        <p:spPr>
          <a:xfrm>
            <a:off x="12934950" y="4219575"/>
            <a:ext cx="4171950" cy="876300"/>
          </a:xfrm>
          <a:prstGeom prst="rect">
            <a:avLst/>
          </a:prstGeom>
          <a:noFill/>
          <a:ln w="0">
            <a:noFill/>
          </a:ln>
        </p:spPr>
        <p:txBody>
          <a:bodyPr wrap="square" lIns="0" tIns="0" rIns="0" bIns="0" anchor="t">
            <a:noAutofit/>
          </a:bodyPr>
          <a:lstStyle/>
          <a:p>
            <a:pPr algn="l">
              <a:defRPr sz="2325" b="0">
                <a:solidFill>
                  <a:srgbClr val="0B1220"/>
                </a:solidFill>
                <a:latin typeface="Source Han Sans SC"/>
                <a:ea typeface="Source Han Sans SC"/>
                <a:cs typeface="Source Han Sans SC"/>
              </a:defRPr>
            </a:pPr>
            <a:r>
              <a:rPr sz="2325" b="0">
                <a:solidFill>
                  <a:srgbClr val="0B1220"/>
                </a:solidFill>
                <a:latin typeface="Source Han Sans SC"/>
                <a:ea typeface="Source Han Sans SC"/>
                <a:cs typeface="Source Han Sans SC"/>
              </a:rPr>
              <a:t>break-even productive use</a:t>
            </a:r>
            <a:endParaRPr sz="2325" b="0">
              <a:solidFill>
                <a:srgbClr val="0B1220"/>
              </a:solidFill>
              <a:latin typeface="Source Han Sans SC"/>
              <a:ea typeface="Source Han Sans SC"/>
              <a:cs typeface="Source Han Sans SC"/>
            </a:endParaRPr>
          </a:p>
        </p:txBody>
      </p:sp>
      <p:sp>
        <p:nvSpPr>
          <p:cNvPr id="9" name="矩形 8"/>
          <p:cNvSpPr>
            <a:spLocks noGrp="1"/>
          </p:cNvSpPr>
          <p:nvPr/>
        </p:nvSpPr>
        <p:spPr>
          <a:xfrm>
            <a:off x="12934950" y="5334000"/>
            <a:ext cx="4171950" cy="1704975"/>
          </a:xfrm>
          <a:prstGeom prst="rect">
            <a:avLst/>
          </a:prstGeom>
          <a:noFill/>
          <a:ln w="0">
            <a:noFill/>
          </a:ln>
        </p:spPr>
        <p:txBody>
          <a:bodyPr wrap="square" lIns="0" tIns="0" rIns="0" bIns="0" anchor="t">
            <a:noAutofit/>
          </a:bodyPr>
          <a:lstStyle/>
          <a:p>
            <a:pPr algn="l">
              <a:defRPr sz="2325" b="0">
                <a:solidFill>
                  <a:srgbClr val="0B1220"/>
                </a:solidFill>
                <a:latin typeface="Source Han Sans SC"/>
                <a:ea typeface="Source Han Sans SC"/>
                <a:cs typeface="Source Han Sans SC"/>
              </a:defRPr>
            </a:pPr>
            <a:r>
              <a:rPr sz="2325" b="0">
                <a:solidFill>
                  <a:srgbClr val="0B1220"/>
                </a:solidFill>
                <a:latin typeface="Source Han Sans SC"/>
                <a:ea typeface="Source Han Sans SC"/>
                <a:cs typeface="Source Han Sans SC"/>
              </a:rPr>
              <a:t>75% → −$2,488</a:t>
            </a:r>
            <a:endParaRPr sz="2325" b="0">
              <a:solidFill>
                <a:srgbClr val="0B1220"/>
              </a:solidFill>
              <a:latin typeface="Source Han Sans SC"/>
              <a:ea typeface="Source Han Sans SC"/>
              <a:cs typeface="Source Han Sans SC"/>
            </a:endParaRPr>
          </a:p>
          <a:p>
            <a:pPr algn="l">
              <a:defRPr sz="2325" b="0">
                <a:solidFill>
                  <a:srgbClr val="0B1220"/>
                </a:solidFill>
                <a:latin typeface="Source Han Sans SC"/>
                <a:ea typeface="Source Han Sans SC"/>
                <a:cs typeface="Source Han Sans SC"/>
              </a:defRPr>
            </a:pPr>
            <a:r>
              <a:rPr sz="2325" b="0">
                <a:solidFill>
                  <a:srgbClr val="0B1220"/>
                </a:solidFill>
                <a:latin typeface="Source Han Sans SC"/>
                <a:ea typeface="Source Han Sans SC"/>
                <a:cs typeface="Source Han Sans SC"/>
              </a:rPr>
              <a:t>80% → +$4,734</a:t>
            </a:r>
            <a:endParaRPr sz="2325" b="0">
              <a:solidFill>
                <a:srgbClr val="0B1220"/>
              </a:solidFill>
              <a:latin typeface="Source Han Sans SC"/>
              <a:ea typeface="Source Han Sans SC"/>
              <a:cs typeface="Source Han Sans SC"/>
            </a:endParaRPr>
          </a:p>
          <a:p>
            <a:pPr algn="l">
              <a:defRPr sz="2325" b="0">
                <a:solidFill>
                  <a:srgbClr val="0B1220"/>
                </a:solidFill>
                <a:latin typeface="Source Han Sans SC"/>
                <a:ea typeface="Source Han Sans SC"/>
                <a:cs typeface="Source Han Sans SC"/>
              </a:defRPr>
            </a:pPr>
            <a:r>
              <a:rPr sz="2325" b="0">
                <a:solidFill>
                  <a:srgbClr val="0B1220"/>
                </a:solidFill>
                <a:latin typeface="Source Han Sans SC"/>
                <a:ea typeface="Source Han Sans SC"/>
                <a:cs typeface="Source Han Sans SC"/>
              </a:rPr>
              <a:t>100% → +$33,622</a:t>
            </a:r>
            <a:endParaRPr sz="2325" b="0">
              <a:solidFill>
                <a:srgbClr val="0B1220"/>
              </a:solidFill>
              <a:latin typeface="Source Han Sans SC"/>
              <a:ea typeface="Source Han Sans SC"/>
              <a:cs typeface="Source Han Sans SC"/>
            </a:endParaRPr>
          </a:p>
        </p:txBody>
      </p:sp>
      <p:sp>
        <p:nvSpPr>
          <p:cNvPr id="10" name="矩形 9"/>
          <p:cNvSpPr>
            <a:spLocks noGrp="1"/>
          </p:cNvSpPr>
          <p:nvPr/>
        </p:nvSpPr>
        <p:spPr>
          <a:xfrm>
            <a:off x="12934950" y="7362825"/>
            <a:ext cx="4143375" cy="14288"/>
          </a:xfrm>
          <a:prstGeom prst="rect">
            <a:avLst/>
          </a:prstGeom>
          <a:solidFill>
            <a:srgbClr val="DDE4F1"/>
          </a:solidFill>
          <a:ln w="0">
            <a:noFill/>
          </a:ln>
        </p:spPr>
      </p:sp>
      <p:sp>
        <p:nvSpPr>
          <p:cNvPr id="11" name="矩形 10"/>
          <p:cNvSpPr>
            <a:spLocks noGrp="1"/>
          </p:cNvSpPr>
          <p:nvPr/>
        </p:nvSpPr>
        <p:spPr>
          <a:xfrm>
            <a:off x="12934950" y="7648575"/>
            <a:ext cx="4143375" cy="971550"/>
          </a:xfrm>
          <a:prstGeom prst="rect">
            <a:avLst/>
          </a:prstGeom>
          <a:noFill/>
          <a:ln w="0">
            <a:noFill/>
          </a:ln>
        </p:spPr>
        <p:txBody>
          <a:bodyPr wrap="square" lIns="0" tIns="0" rIns="0" bIns="0" anchor="t">
            <a:noAutofit/>
          </a:bodyPr>
          <a:lstStyle/>
          <a:p>
            <a:pPr algn="l">
              <a:defRPr sz="2400" b="1">
                <a:solidFill>
                  <a:srgbClr val="0B1220"/>
                </a:solidFill>
                <a:latin typeface="Source Han Sans SC"/>
                <a:ea typeface="Source Han Sans SC"/>
                <a:cs typeface="Source Han Sans SC"/>
              </a:defRPr>
            </a:pPr>
            <a:r>
              <a:rPr sz="2400" b="1">
                <a:solidFill>
                  <a:srgbClr val="0B1220"/>
                </a:solidFill>
                <a:latin typeface="Source Han Sans SC"/>
                <a:ea typeface="Source Han Sans SC"/>
                <a:cs typeface="Source Han Sans SC"/>
              </a:rPr>
              <a:t>Combined downside: −$66,603</a:t>
            </a:r>
            <a:endParaRPr sz="2400" b="1">
              <a:solidFill>
                <a:srgbClr val="0B1220"/>
              </a:solidFill>
              <a:latin typeface="Source Han Sans SC"/>
              <a:ea typeface="Source Han Sans SC"/>
              <a:cs typeface="Source Han Sans SC"/>
            </a:endParaRPr>
          </a:p>
        </p:txBody>
      </p:sp>
      <p:sp>
        <p:nvSpPr>
          <p:cNvPr id="12" name="矩形 11"/>
          <p:cNvSpPr>
            <a:spLocks noGrp="1"/>
          </p:cNvSpPr>
          <p:nvPr/>
        </p:nvSpPr>
        <p:spPr>
          <a:xfrm>
            <a:off x="12934950" y="8705850"/>
            <a:ext cx="4143375" cy="628650"/>
          </a:xfrm>
          <a:prstGeom prst="rect">
            <a:avLst/>
          </a:prstGeom>
          <a:noFill/>
          <a:ln w="0">
            <a:noFill/>
          </a:ln>
        </p:spPr>
        <p:txBody>
          <a:bodyPr wrap="square" lIns="0" tIns="0" rIns="0" bIns="0" anchor="t">
            <a:noAutofit/>
          </a:bodyPr>
          <a:lstStyle/>
          <a:p>
            <a:pPr algn="l">
              <a:defRPr sz="1875" b="0">
                <a:solidFill>
                  <a:srgbClr val="667085"/>
                </a:solidFill>
                <a:latin typeface="Source Han Sans SC"/>
                <a:ea typeface="Source Han Sans SC"/>
                <a:cs typeface="Source Han Sans SC"/>
              </a:defRPr>
            </a:pPr>
            <a:r>
              <a:rPr sz="1875" b="0">
                <a:solidFill>
                  <a:srgbClr val="667085"/>
                </a:solidFill>
                <a:latin typeface="Source Han Sans SC"/>
                <a:ea typeface="Source Han Sans SC"/>
                <a:cs typeface="Source Han Sans SC"/>
              </a:rPr>
              <a:t>20% reduction · 50% adoption</a:t>
            </a:r>
            <a:endParaRPr sz="1875" b="0">
              <a:solidFill>
                <a:srgbClr val="667085"/>
              </a:solidFill>
              <a:latin typeface="Source Han Sans SC"/>
              <a:ea typeface="Source Han Sans SC"/>
              <a:cs typeface="Source Han Sans SC"/>
            </a:endParaRPr>
          </a:p>
          <a:p>
            <a:pPr algn="l">
              <a:defRPr sz="1875" b="0">
                <a:solidFill>
                  <a:srgbClr val="667085"/>
                </a:solidFill>
                <a:latin typeface="Source Han Sans SC"/>
                <a:ea typeface="Source Han Sans SC"/>
                <a:cs typeface="Source Han Sans SC"/>
              </a:defRPr>
            </a:pPr>
            <a:r>
              <a:rPr sz="1875" b="0">
                <a:solidFill>
                  <a:srgbClr val="667085"/>
                </a:solidFill>
                <a:latin typeface="Source Han Sans SC"/>
                <a:ea typeface="Source Han Sans SC"/>
                <a:cs typeface="Source Han Sans SC"/>
              </a:rPr>
              <a:t>75% productive use</a:t>
            </a:r>
            <a:endParaRPr sz="1875" b="0">
              <a:solidFill>
                <a:srgbClr val="667085"/>
              </a:solidFill>
              <a:latin typeface="Source Han Sans SC"/>
              <a:ea typeface="Source Han Sans SC"/>
              <a:cs typeface="Source Han Sans S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23" name="图片 22"/>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5825" y="590550"/>
            <a:ext cx="590550" cy="495300"/>
          </a:xfrm>
          <a:prstGeom prst="rect">
            <a:avLst/>
          </a:prstGeom>
        </p:spPr>
      </p:pic>
      <p:sp>
        <p:nvSpPr>
          <p:cNvPr id="2" name="矩形 1"/>
          <p:cNvSpPr>
            <a:spLocks noGrp="1"/>
          </p:cNvSpPr>
          <p:nvPr/>
        </p:nvSpPr>
        <p:spPr>
          <a:xfrm>
            <a:off x="1809750" y="514350"/>
            <a:ext cx="15411450" cy="1524000"/>
          </a:xfrm>
          <a:prstGeom prst="rect">
            <a:avLst/>
          </a:prstGeom>
          <a:noFill/>
          <a:ln w="0">
            <a:noFill/>
          </a:ln>
        </p:spPr>
        <p:txBody>
          <a:bodyPr wrap="square" lIns="0" tIns="0" rIns="0" bIns="0" anchor="t">
            <a:noAutofit/>
          </a:bodyPr>
          <a:lstStyle/>
          <a:p>
            <a:pPr algn="l">
              <a:defRPr sz="4350" b="1">
                <a:solidFill>
                  <a:srgbClr val="0B1220"/>
                </a:solidFill>
                <a:latin typeface="Source Han Sans SC"/>
                <a:ea typeface="Source Han Sans SC"/>
                <a:cs typeface="Source Han Sans SC"/>
              </a:defRPr>
            </a:pPr>
            <a:r>
              <a:rPr sz="4350" b="1">
                <a:solidFill>
                  <a:srgbClr val="0B1220"/>
                </a:solidFill>
                <a:latin typeface="Source Han Sans SC"/>
                <a:ea typeface="Source Han Sans SC"/>
                <a:cs typeface="Source Han Sans SC"/>
              </a:rPr>
              <a:t>A bounded pilot should produce the evidence for expansion</a:t>
            </a:r>
            <a:endParaRPr sz="4350" b="1">
              <a:solidFill>
                <a:srgbClr val="0B1220"/>
              </a:solidFill>
              <a:latin typeface="Source Han Sans SC"/>
              <a:ea typeface="Source Han Sans SC"/>
              <a:cs typeface="Source Han Sans SC"/>
            </a:endParaRPr>
          </a:p>
        </p:txBody>
      </p:sp>
      <p:sp>
        <p:nvSpPr>
          <p:cNvPr id="3" name="矩形 2"/>
          <p:cNvSpPr>
            <a:spLocks noGrp="1"/>
          </p:cNvSpPr>
          <p:nvPr/>
        </p:nvSpPr>
        <p:spPr>
          <a:xfrm>
            <a:off x="1809750" y="1981200"/>
            <a:ext cx="15411450" cy="781050"/>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Proposed evaluation sequence and conditions for a 60-user rollout</a:t>
            </a:r>
            <a:endParaRPr sz="2100" b="0">
              <a:solidFill>
                <a:srgbClr val="667085"/>
              </a:solidFill>
              <a:latin typeface="Source Han Sans SC"/>
              <a:ea typeface="Source Han Sans SC"/>
              <a:cs typeface="Source Han Sans SC"/>
            </a:endParaRPr>
          </a:p>
        </p:txBody>
      </p:sp>
      <p:sp>
        <p:nvSpPr>
          <p:cNvPr id="4" name="矩形 3"/>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5" name="矩形 4"/>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12</a:t>
            </a:r>
            <a:endParaRPr sz="1725" b="0">
              <a:solidFill>
                <a:srgbClr val="667085"/>
              </a:solidFill>
              <a:latin typeface="Source Han Sans SC"/>
              <a:ea typeface="Source Han Sans SC"/>
              <a:cs typeface="Source Han Sans SC"/>
            </a:endParaRPr>
          </a:p>
        </p:txBody>
      </p:sp>
      <p:sp>
        <p:nvSpPr>
          <p:cNvPr id="6" name="矩形 5"/>
          <p:cNvSpPr>
            <a:spLocks noGrp="1"/>
          </p:cNvSpPr>
          <p:nvPr/>
        </p:nvSpPr>
        <p:spPr>
          <a:xfrm>
            <a:off x="962025" y="3333750"/>
            <a:ext cx="5095875" cy="476250"/>
          </a:xfrm>
          <a:prstGeom prst="rect">
            <a:avLst/>
          </a:prstGeom>
          <a:noFill/>
          <a:ln w="0">
            <a:noFill/>
          </a:ln>
        </p:spPr>
        <p:txBody>
          <a:bodyPr wrap="square" lIns="0" tIns="0" rIns="0" bIns="0" anchor="t">
            <a:noAutofit/>
          </a:bodyPr>
          <a:lstStyle/>
          <a:p>
            <a:pPr algn="l">
              <a:defRPr sz="2250" b="0">
                <a:solidFill>
                  <a:srgbClr val="667085"/>
                </a:solidFill>
                <a:latin typeface="Source Han Sans SC"/>
                <a:ea typeface="Source Han Sans SC"/>
                <a:cs typeface="Source Han Sans SC"/>
              </a:defRPr>
            </a:pPr>
            <a:r>
              <a:rPr sz="2250" b="0">
                <a:solidFill>
                  <a:srgbClr val="667085"/>
                </a:solidFill>
                <a:latin typeface="Source Han Sans SC"/>
                <a:ea typeface="Source Han Sans SC"/>
                <a:cs typeface="Source Han Sans SC"/>
              </a:rPr>
              <a:t>22 October</a:t>
            </a:r>
            <a:endParaRPr sz="2250" b="0">
              <a:solidFill>
                <a:srgbClr val="667085"/>
              </a:solidFill>
              <a:latin typeface="Source Han Sans SC"/>
              <a:ea typeface="Source Han Sans SC"/>
              <a:cs typeface="Source Han Sans SC"/>
            </a:endParaRPr>
          </a:p>
        </p:txBody>
      </p:sp>
      <p:sp>
        <p:nvSpPr>
          <p:cNvPr id="7" name="矩形 6"/>
          <p:cNvSpPr>
            <a:spLocks noGrp="1"/>
          </p:cNvSpPr>
          <p:nvPr/>
        </p:nvSpPr>
        <p:spPr>
          <a:xfrm>
            <a:off x="962025" y="4133850"/>
            <a:ext cx="5095875" cy="619125"/>
          </a:xfrm>
          <a:prstGeom prst="rect">
            <a:avLst/>
          </a:prstGeom>
          <a:noFill/>
          <a:ln w="0">
            <a:noFill/>
          </a:ln>
        </p:spPr>
        <p:txBody>
          <a:bodyPr wrap="square" lIns="0" tIns="0" rIns="0" bIns="0" anchor="t">
            <a:noAutofit/>
          </a:bodyPr>
          <a:lstStyle/>
          <a:p>
            <a:pPr algn="l">
              <a:defRPr sz="2775" b="1">
                <a:solidFill>
                  <a:srgbClr val="0B1220"/>
                </a:solidFill>
                <a:latin typeface="Source Han Sans SC"/>
                <a:ea typeface="Source Han Sans SC"/>
                <a:cs typeface="Source Han Sans SC"/>
              </a:defRPr>
            </a:pPr>
            <a:r>
              <a:rPr sz="2775" b="1">
                <a:solidFill>
                  <a:srgbClr val="0B1220"/>
                </a:solidFill>
                <a:latin typeface="Source Han Sans SC"/>
                <a:ea typeface="Source Han Sans SC"/>
                <a:cs typeface="Source Han Sans SC"/>
              </a:rPr>
              <a:t>Working session</a:t>
            </a:r>
            <a:endParaRPr sz="2775" b="1">
              <a:solidFill>
                <a:srgbClr val="0B1220"/>
              </a:solidFill>
              <a:latin typeface="Source Han Sans SC"/>
              <a:ea typeface="Source Han Sans SC"/>
              <a:cs typeface="Source Han Sans SC"/>
            </a:endParaRPr>
          </a:p>
        </p:txBody>
      </p:sp>
      <p:sp>
        <p:nvSpPr>
          <p:cNvPr id="8" name="矩形 7"/>
          <p:cNvSpPr>
            <a:spLocks noGrp="1"/>
          </p:cNvSpPr>
          <p:nvPr/>
        </p:nvSpPr>
        <p:spPr>
          <a:xfrm>
            <a:off x="962025" y="5000625"/>
            <a:ext cx="5095875" cy="1447800"/>
          </a:xfrm>
          <a:prstGeom prst="rect">
            <a:avLst/>
          </a:prstGeom>
          <a:noFill/>
          <a:ln w="0">
            <a:noFill/>
          </a:ln>
        </p:spPr>
        <p:txBody>
          <a:bodyPr wrap="square" lIns="0" tIns="0" rIns="0" bIns="0" anchor="t">
            <a:noAutofit/>
          </a:bodyPr>
          <a:lstStyle/>
          <a:p>
            <a:pPr algn="l">
              <a:defRPr sz="2250" b="0">
                <a:solidFill>
                  <a:srgbClr val="0B1220"/>
                </a:solidFill>
                <a:latin typeface="Source Han Sans SC"/>
                <a:ea typeface="Source Han Sans SC"/>
                <a:cs typeface="Source Han Sans SC"/>
              </a:defRPr>
            </a:pPr>
            <a:r>
              <a:rPr sz="2250" b="0">
                <a:solidFill>
                  <a:srgbClr val="0B1220"/>
                </a:solidFill>
                <a:latin typeface="Source Han Sans SC"/>
                <a:ea typeface="Source Han Sans SC"/>
                <a:cs typeface="Source Han Sans SC"/>
              </a:rPr>
              <a:t>Agree the workflow scope,</a:t>
            </a:r>
            <a:endParaRPr sz="2250" b="0">
              <a:solidFill>
                <a:srgbClr val="0B1220"/>
              </a:solidFill>
              <a:latin typeface="Source Han Sans SC"/>
              <a:ea typeface="Source Han Sans SC"/>
              <a:cs typeface="Source Han Sans SC"/>
            </a:endParaRPr>
          </a:p>
          <a:p>
            <a:pPr algn="l">
              <a:defRPr sz="2250" b="0">
                <a:solidFill>
                  <a:srgbClr val="0B1220"/>
                </a:solidFill>
                <a:latin typeface="Source Han Sans SC"/>
                <a:ea typeface="Source Han Sans SC"/>
                <a:cs typeface="Source Han Sans SC"/>
              </a:defRPr>
            </a:pPr>
            <a:r>
              <a:rPr sz="2250" b="0">
                <a:solidFill>
                  <a:srgbClr val="0B1220"/>
                </a:solidFill>
                <a:latin typeface="Source Han Sans SC"/>
                <a:ea typeface="Source Han Sans SC"/>
                <a:cs typeface="Source Han Sans SC"/>
              </a:rPr>
              <a:t>quality rubric and readiness</a:t>
            </a:r>
            <a:endParaRPr sz="2250" b="0">
              <a:solidFill>
                <a:srgbClr val="0B1220"/>
              </a:solidFill>
              <a:latin typeface="Source Han Sans SC"/>
              <a:ea typeface="Source Han Sans SC"/>
              <a:cs typeface="Source Han Sans SC"/>
            </a:endParaRPr>
          </a:p>
          <a:p>
            <a:pPr algn="l">
              <a:defRPr sz="2250" b="0">
                <a:solidFill>
                  <a:srgbClr val="0B1220"/>
                </a:solidFill>
                <a:latin typeface="Source Han Sans SC"/>
                <a:ea typeface="Source Han Sans SC"/>
                <a:cs typeface="Source Han Sans SC"/>
              </a:defRPr>
            </a:pPr>
            <a:r>
              <a:rPr sz="2250" b="0">
                <a:solidFill>
                  <a:srgbClr val="0B1220"/>
                </a:solidFill>
                <a:latin typeface="Source Han Sans SC"/>
                <a:ea typeface="Source Han Sans SC"/>
                <a:cs typeface="Source Han Sans SC"/>
              </a:rPr>
              <a:t>owners before pilot work begins.</a:t>
            </a:r>
            <a:endParaRPr sz="2250" b="0">
              <a:solidFill>
                <a:srgbClr val="0B1220"/>
              </a:solidFill>
              <a:latin typeface="Source Han Sans SC"/>
              <a:ea typeface="Source Han Sans SC"/>
              <a:cs typeface="Source Han Sans SC"/>
            </a:endParaRPr>
          </a:p>
        </p:txBody>
      </p:sp>
      <p:sp>
        <p:nvSpPr>
          <p:cNvPr id="9" name="矩形 8"/>
          <p:cNvSpPr>
            <a:spLocks noGrp="1"/>
          </p:cNvSpPr>
          <p:nvPr/>
        </p:nvSpPr>
        <p:spPr>
          <a:xfrm>
            <a:off x="962025" y="6772275"/>
            <a:ext cx="5095875" cy="14288"/>
          </a:xfrm>
          <a:prstGeom prst="rect">
            <a:avLst/>
          </a:prstGeom>
          <a:solidFill>
            <a:srgbClr val="DDE4F1"/>
          </a:solidFill>
          <a:ln w="0">
            <a:noFill/>
          </a:ln>
        </p:spPr>
      </p:sp>
      <p:sp>
        <p:nvSpPr>
          <p:cNvPr id="10" name="矩形 9"/>
          <p:cNvSpPr>
            <a:spLocks noGrp="1"/>
          </p:cNvSpPr>
          <p:nvPr/>
        </p:nvSpPr>
        <p:spPr>
          <a:xfrm>
            <a:off x="962025" y="7105650"/>
            <a:ext cx="5095875" cy="1866900"/>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Preparation sets the basis for</a:t>
            </a:r>
            <a:endParaRPr sz="2175" b="0">
              <a:solidFill>
                <a:srgbClr val="667085"/>
              </a:solidFill>
              <a:latin typeface="Source Han Sans SC"/>
              <a:ea typeface="Source Han Sans SC"/>
              <a:cs typeface="Source Han Sans SC"/>
            </a:endParaRPr>
          </a:p>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acceptance and measurement.</a:t>
            </a:r>
            <a:endParaRPr sz="2175" b="0">
              <a:solidFill>
                <a:srgbClr val="667085"/>
              </a:solidFill>
              <a:latin typeface="Source Han Sans SC"/>
              <a:ea typeface="Source Han Sans SC"/>
              <a:cs typeface="Source Han Sans SC"/>
            </a:endParaRPr>
          </a:p>
        </p:txBody>
      </p:sp>
      <p:sp>
        <p:nvSpPr>
          <p:cNvPr id="11" name="右箭头 10"/>
          <p:cNvSpPr>
            <a:spLocks noGrp="1"/>
          </p:cNvSpPr>
          <p:nvPr/>
        </p:nvSpPr>
        <p:spPr>
          <a:xfrm>
            <a:off x="6181725" y="5172075"/>
            <a:ext cx="295275" cy="190500"/>
          </a:xfrm>
          <a:prstGeom prst="rightArrow">
            <a:avLst/>
          </a:prstGeom>
          <a:solidFill>
            <a:srgbClr val="2456F0"/>
          </a:solidFill>
          <a:ln w="0">
            <a:noFill/>
          </a:ln>
        </p:spPr>
      </p:sp>
      <p:sp>
        <p:nvSpPr>
          <p:cNvPr id="12" name="矩形 11"/>
          <p:cNvSpPr>
            <a:spLocks noGrp="1"/>
          </p:cNvSpPr>
          <p:nvPr/>
        </p:nvSpPr>
        <p:spPr>
          <a:xfrm>
            <a:off x="6562725" y="3333750"/>
            <a:ext cx="5095875" cy="476250"/>
          </a:xfrm>
          <a:prstGeom prst="rect">
            <a:avLst/>
          </a:prstGeom>
          <a:noFill/>
          <a:ln w="0">
            <a:noFill/>
          </a:ln>
        </p:spPr>
        <p:txBody>
          <a:bodyPr wrap="square" lIns="0" tIns="0" rIns="0" bIns="0" anchor="t">
            <a:noAutofit/>
          </a:bodyPr>
          <a:lstStyle/>
          <a:p>
            <a:pPr algn="l">
              <a:defRPr sz="2250" b="0">
                <a:solidFill>
                  <a:srgbClr val="667085"/>
                </a:solidFill>
                <a:latin typeface="Source Han Sans SC"/>
                <a:ea typeface="Source Han Sans SC"/>
                <a:cs typeface="Source Han Sans SC"/>
              </a:defRPr>
            </a:pPr>
            <a:r>
              <a:rPr sz="2250" b="0">
                <a:solidFill>
                  <a:srgbClr val="667085"/>
                </a:solidFill>
                <a:latin typeface="Source Han Sans SC"/>
                <a:ea typeface="Source Han Sans SC"/>
                <a:cs typeface="Source Han Sans SC"/>
              </a:rPr>
              <a:t>26 Oct – 20 Nov</a:t>
            </a:r>
            <a:endParaRPr sz="2250" b="0">
              <a:solidFill>
                <a:srgbClr val="667085"/>
              </a:solidFill>
              <a:latin typeface="Source Han Sans SC"/>
              <a:ea typeface="Source Han Sans SC"/>
              <a:cs typeface="Source Han Sans SC"/>
            </a:endParaRPr>
          </a:p>
        </p:txBody>
      </p:sp>
      <p:sp>
        <p:nvSpPr>
          <p:cNvPr id="13" name="矩形 12"/>
          <p:cNvSpPr>
            <a:spLocks noGrp="1"/>
          </p:cNvSpPr>
          <p:nvPr/>
        </p:nvSpPr>
        <p:spPr>
          <a:xfrm>
            <a:off x="6562725" y="4133850"/>
            <a:ext cx="5095875" cy="619125"/>
          </a:xfrm>
          <a:prstGeom prst="rect">
            <a:avLst/>
          </a:prstGeom>
          <a:noFill/>
          <a:ln w="0">
            <a:noFill/>
          </a:ln>
        </p:spPr>
        <p:txBody>
          <a:bodyPr wrap="square" lIns="0" tIns="0" rIns="0" bIns="0" anchor="t">
            <a:noAutofit/>
          </a:bodyPr>
          <a:lstStyle/>
          <a:p>
            <a:pPr algn="l">
              <a:defRPr sz="2775" b="1">
                <a:solidFill>
                  <a:srgbClr val="2456F0"/>
                </a:solidFill>
                <a:latin typeface="Source Han Sans SC"/>
                <a:ea typeface="Source Han Sans SC"/>
                <a:cs typeface="Source Han Sans SC"/>
              </a:defRPr>
            </a:pPr>
            <a:r>
              <a:rPr sz="2775" b="1">
                <a:solidFill>
                  <a:srgbClr val="2456F0"/>
                </a:solidFill>
                <a:latin typeface="Source Han Sans SC"/>
                <a:ea typeface="Source Han Sans SC"/>
                <a:cs typeface="Source Han Sans SC"/>
              </a:rPr>
              <a:t>Proposed pilot</a:t>
            </a:r>
            <a:endParaRPr sz="2775" b="1">
              <a:solidFill>
                <a:srgbClr val="2456F0"/>
              </a:solidFill>
              <a:latin typeface="Source Han Sans SC"/>
              <a:ea typeface="Source Han Sans SC"/>
              <a:cs typeface="Source Han Sans SC"/>
            </a:endParaRPr>
          </a:p>
        </p:txBody>
      </p:sp>
      <p:sp>
        <p:nvSpPr>
          <p:cNvPr id="14" name="矩形 13"/>
          <p:cNvSpPr>
            <a:spLocks noGrp="1"/>
          </p:cNvSpPr>
          <p:nvPr/>
        </p:nvSpPr>
        <p:spPr>
          <a:xfrm>
            <a:off x="6562725" y="5000625"/>
            <a:ext cx="5095875" cy="1447800"/>
          </a:xfrm>
          <a:prstGeom prst="rect">
            <a:avLst/>
          </a:prstGeom>
          <a:noFill/>
          <a:ln w="0">
            <a:noFill/>
          </a:ln>
        </p:spPr>
        <p:txBody>
          <a:bodyPr wrap="square" lIns="0" tIns="0" rIns="0" bIns="0" anchor="t">
            <a:noAutofit/>
          </a:bodyPr>
          <a:lstStyle/>
          <a:p>
            <a:pPr algn="l">
              <a:defRPr sz="2250" b="0">
                <a:solidFill>
                  <a:srgbClr val="0B1220"/>
                </a:solidFill>
                <a:latin typeface="Source Han Sans SC"/>
                <a:ea typeface="Source Han Sans SC"/>
                <a:cs typeface="Source Han Sans SC"/>
              </a:defRPr>
            </a:pPr>
            <a:r>
              <a:rPr sz="2250" b="0">
                <a:solidFill>
                  <a:srgbClr val="0B1220"/>
                </a:solidFill>
                <a:latin typeface="Source Han Sans SC"/>
                <a:ea typeface="Source Han Sans SC"/>
                <a:cs typeface="Source Han Sans SC"/>
              </a:rPr>
              <a:t>12 users assess 10 work packages</a:t>
            </a:r>
            <a:endParaRPr sz="2250" b="0">
              <a:solidFill>
                <a:srgbClr val="0B1220"/>
              </a:solidFill>
              <a:latin typeface="Source Han Sans SC"/>
              <a:ea typeface="Source Han Sans SC"/>
              <a:cs typeface="Source Han Sans SC"/>
            </a:endParaRPr>
          </a:p>
          <a:p>
            <a:pPr algn="l">
              <a:defRPr sz="2250" b="0">
                <a:solidFill>
                  <a:srgbClr val="0B1220"/>
                </a:solidFill>
                <a:latin typeface="Source Han Sans SC"/>
                <a:ea typeface="Source Han Sans SC"/>
                <a:cs typeface="Source Han Sans SC"/>
              </a:defRPr>
            </a:pPr>
            <a:r>
              <a:rPr sz="2250" b="0">
                <a:solidFill>
                  <a:srgbClr val="0B1220"/>
                </a:solidFill>
                <a:latin typeface="Source Han Sans SC"/>
                <a:ea typeface="Source Han Sans SC"/>
                <a:cs typeface="Source Han Sans SC"/>
              </a:rPr>
              <a:t>across the two preparation</a:t>
            </a:r>
            <a:endParaRPr sz="2250" b="0">
              <a:solidFill>
                <a:srgbClr val="0B1220"/>
              </a:solidFill>
              <a:latin typeface="Source Han Sans SC"/>
              <a:ea typeface="Source Han Sans SC"/>
              <a:cs typeface="Source Han Sans SC"/>
            </a:endParaRPr>
          </a:p>
          <a:p>
            <a:pPr algn="l">
              <a:defRPr sz="2250" b="0">
                <a:solidFill>
                  <a:srgbClr val="0B1220"/>
                </a:solidFill>
                <a:latin typeface="Source Han Sans SC"/>
                <a:ea typeface="Source Han Sans SC"/>
                <a:cs typeface="Source Han Sans SC"/>
              </a:defRPr>
            </a:pPr>
            <a:r>
              <a:rPr sz="2250" b="0">
                <a:solidFill>
                  <a:srgbClr val="0B1220"/>
                </a:solidFill>
                <a:latin typeface="Source Han Sans SC"/>
                <a:ea typeface="Source Han Sans SC"/>
                <a:cs typeface="Source Han Sans SC"/>
              </a:rPr>
              <a:t>workflows.</a:t>
            </a:r>
            <a:endParaRPr sz="2250" b="0">
              <a:solidFill>
                <a:srgbClr val="0B1220"/>
              </a:solidFill>
              <a:latin typeface="Source Han Sans SC"/>
              <a:ea typeface="Source Han Sans SC"/>
              <a:cs typeface="Source Han Sans SC"/>
            </a:endParaRPr>
          </a:p>
        </p:txBody>
      </p:sp>
      <p:sp>
        <p:nvSpPr>
          <p:cNvPr id="15" name="矩形 14"/>
          <p:cNvSpPr>
            <a:spLocks noGrp="1"/>
          </p:cNvSpPr>
          <p:nvPr/>
        </p:nvSpPr>
        <p:spPr>
          <a:xfrm>
            <a:off x="6562725" y="6772275"/>
            <a:ext cx="5095875" cy="14288"/>
          </a:xfrm>
          <a:prstGeom prst="rect">
            <a:avLst/>
          </a:prstGeom>
          <a:solidFill>
            <a:srgbClr val="DDE4F1"/>
          </a:solidFill>
          <a:ln w="0">
            <a:noFill/>
          </a:ln>
        </p:spPr>
      </p:sp>
      <p:sp>
        <p:nvSpPr>
          <p:cNvPr id="16" name="矩形 15"/>
          <p:cNvSpPr>
            <a:spLocks noGrp="1"/>
          </p:cNvSpPr>
          <p:nvPr/>
        </p:nvSpPr>
        <p:spPr>
          <a:xfrm>
            <a:off x="6562725" y="7105650"/>
            <a:ext cx="5095875" cy="1866900"/>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Measure preparation, review,</a:t>
            </a:r>
            <a:endParaRPr sz="2175" b="0">
              <a:solidFill>
                <a:srgbClr val="667085"/>
              </a:solidFill>
              <a:latin typeface="Source Han Sans SC"/>
              <a:ea typeface="Source Han Sans SC"/>
              <a:cs typeface="Source Han Sans SC"/>
            </a:endParaRPr>
          </a:p>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corrections and acceptance.</a:t>
            </a:r>
            <a:endParaRPr sz="2175" b="0">
              <a:solidFill>
                <a:srgbClr val="667085"/>
              </a:solidFill>
              <a:latin typeface="Source Han Sans SC"/>
              <a:ea typeface="Source Han Sans SC"/>
              <a:cs typeface="Source Han Sans SC"/>
            </a:endParaRPr>
          </a:p>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Include short and long tasks,</a:t>
            </a:r>
            <a:endParaRPr sz="2175" b="0">
              <a:solidFill>
                <a:srgbClr val="667085"/>
              </a:solidFill>
              <a:latin typeface="Source Han Sans SC"/>
              <a:ea typeface="Source Han Sans SC"/>
              <a:cs typeface="Source Han Sans SC"/>
            </a:endParaRPr>
          </a:p>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missing evidence and failures.</a:t>
            </a:r>
            <a:endParaRPr sz="2175" b="0">
              <a:solidFill>
                <a:srgbClr val="667085"/>
              </a:solidFill>
              <a:latin typeface="Source Han Sans SC"/>
              <a:ea typeface="Source Han Sans SC"/>
              <a:cs typeface="Source Han Sans SC"/>
            </a:endParaRPr>
          </a:p>
        </p:txBody>
      </p:sp>
      <p:sp>
        <p:nvSpPr>
          <p:cNvPr id="17" name="右箭头 16"/>
          <p:cNvSpPr>
            <a:spLocks noGrp="1"/>
          </p:cNvSpPr>
          <p:nvPr/>
        </p:nvSpPr>
        <p:spPr>
          <a:xfrm>
            <a:off x="11782425" y="5172075"/>
            <a:ext cx="295275" cy="190500"/>
          </a:xfrm>
          <a:prstGeom prst="rightArrow">
            <a:avLst/>
          </a:prstGeom>
          <a:solidFill>
            <a:srgbClr val="2456F0"/>
          </a:solidFill>
          <a:ln w="0">
            <a:noFill/>
          </a:ln>
        </p:spPr>
      </p:sp>
      <p:sp>
        <p:nvSpPr>
          <p:cNvPr id="18" name="矩形 17"/>
          <p:cNvSpPr>
            <a:spLocks noGrp="1"/>
          </p:cNvSpPr>
          <p:nvPr/>
        </p:nvSpPr>
        <p:spPr>
          <a:xfrm>
            <a:off x="12163425" y="3333750"/>
            <a:ext cx="5095875" cy="476250"/>
          </a:xfrm>
          <a:prstGeom prst="rect">
            <a:avLst/>
          </a:prstGeom>
          <a:noFill/>
          <a:ln w="0">
            <a:noFill/>
          </a:ln>
        </p:spPr>
        <p:txBody>
          <a:bodyPr wrap="square" lIns="0" tIns="0" rIns="0" bIns="0" anchor="t">
            <a:noAutofit/>
          </a:bodyPr>
          <a:lstStyle/>
          <a:p>
            <a:pPr algn="l">
              <a:defRPr sz="2250" b="0">
                <a:solidFill>
                  <a:srgbClr val="667085"/>
                </a:solidFill>
                <a:latin typeface="Source Han Sans SC"/>
                <a:ea typeface="Source Han Sans SC"/>
                <a:cs typeface="Source Han Sans SC"/>
              </a:defRPr>
            </a:pPr>
            <a:r>
              <a:rPr sz="2250" b="0">
                <a:solidFill>
                  <a:srgbClr val="667085"/>
                </a:solidFill>
                <a:latin typeface="Source Han Sans SC"/>
                <a:ea typeface="Source Han Sans SC"/>
                <a:cs typeface="Source Han Sans SC"/>
              </a:rPr>
              <a:t>1 December</a:t>
            </a:r>
            <a:endParaRPr sz="2250" b="0">
              <a:solidFill>
                <a:srgbClr val="667085"/>
              </a:solidFill>
              <a:latin typeface="Source Han Sans SC"/>
              <a:ea typeface="Source Han Sans SC"/>
              <a:cs typeface="Source Han Sans SC"/>
            </a:endParaRPr>
          </a:p>
        </p:txBody>
      </p:sp>
      <p:sp>
        <p:nvSpPr>
          <p:cNvPr id="19" name="矩形 18"/>
          <p:cNvSpPr>
            <a:spLocks noGrp="1"/>
          </p:cNvSpPr>
          <p:nvPr/>
        </p:nvSpPr>
        <p:spPr>
          <a:xfrm>
            <a:off x="12163425" y="4133850"/>
            <a:ext cx="5095875" cy="619125"/>
          </a:xfrm>
          <a:prstGeom prst="rect">
            <a:avLst/>
          </a:prstGeom>
          <a:noFill/>
          <a:ln w="0">
            <a:noFill/>
          </a:ln>
        </p:spPr>
        <p:txBody>
          <a:bodyPr wrap="square" lIns="0" tIns="0" rIns="0" bIns="0" anchor="t">
            <a:noAutofit/>
          </a:bodyPr>
          <a:lstStyle/>
          <a:p>
            <a:pPr algn="l">
              <a:defRPr sz="2775" b="1">
                <a:solidFill>
                  <a:srgbClr val="0B1220"/>
                </a:solidFill>
                <a:latin typeface="Source Han Sans SC"/>
                <a:ea typeface="Source Han Sans SC"/>
                <a:cs typeface="Source Han Sans SC"/>
              </a:defRPr>
            </a:pPr>
            <a:r>
              <a:rPr sz="2775" b="1">
                <a:solidFill>
                  <a:srgbClr val="0B1220"/>
                </a:solidFill>
                <a:latin typeface="Source Han Sans SC"/>
                <a:ea typeface="Source Han Sans SC"/>
                <a:cs typeface="Source Han Sans SC"/>
              </a:rPr>
              <a:t>Target rollout</a:t>
            </a:r>
            <a:endParaRPr sz="2775" b="1">
              <a:solidFill>
                <a:srgbClr val="0B1220"/>
              </a:solidFill>
              <a:latin typeface="Source Han Sans SC"/>
              <a:ea typeface="Source Han Sans SC"/>
              <a:cs typeface="Source Han Sans SC"/>
            </a:endParaRPr>
          </a:p>
        </p:txBody>
      </p:sp>
      <p:sp>
        <p:nvSpPr>
          <p:cNvPr id="20" name="矩形 19"/>
          <p:cNvSpPr>
            <a:spLocks noGrp="1"/>
          </p:cNvSpPr>
          <p:nvPr/>
        </p:nvSpPr>
        <p:spPr>
          <a:xfrm>
            <a:off x="12163425" y="5000625"/>
            <a:ext cx="5095875" cy="1447800"/>
          </a:xfrm>
          <a:prstGeom prst="rect">
            <a:avLst/>
          </a:prstGeom>
          <a:noFill/>
          <a:ln w="0">
            <a:noFill/>
          </a:ln>
        </p:spPr>
        <p:txBody>
          <a:bodyPr wrap="square" lIns="0" tIns="0" rIns="0" bIns="0" anchor="t">
            <a:noAutofit/>
          </a:bodyPr>
          <a:lstStyle/>
          <a:p>
            <a:pPr algn="l">
              <a:defRPr sz="2250" b="0">
                <a:solidFill>
                  <a:srgbClr val="0B1220"/>
                </a:solidFill>
                <a:latin typeface="Source Han Sans SC"/>
                <a:ea typeface="Source Han Sans SC"/>
                <a:cs typeface="Source Han Sans SC"/>
              </a:defRPr>
            </a:pPr>
            <a:r>
              <a:rPr sz="2250" b="0">
                <a:solidFill>
                  <a:srgbClr val="0B1220"/>
                </a:solidFill>
                <a:latin typeface="Source Han Sans SC"/>
                <a:ea typeface="Source Han Sans SC"/>
                <a:cs typeface="Source Han Sans SC"/>
              </a:rPr>
              <a:t>60 users, subject to pilot</a:t>
            </a:r>
            <a:endParaRPr sz="2250" b="0">
              <a:solidFill>
                <a:srgbClr val="0B1220"/>
              </a:solidFill>
              <a:latin typeface="Source Han Sans SC"/>
              <a:ea typeface="Source Han Sans SC"/>
              <a:cs typeface="Source Han Sans SC"/>
            </a:endParaRPr>
          </a:p>
          <a:p>
            <a:pPr algn="l">
              <a:defRPr sz="2250" b="0">
                <a:solidFill>
                  <a:srgbClr val="0B1220"/>
                </a:solidFill>
                <a:latin typeface="Source Han Sans SC"/>
                <a:ea typeface="Source Han Sans SC"/>
                <a:cs typeface="Source Han Sans SC"/>
              </a:defRPr>
            </a:pPr>
            <a:r>
              <a:rPr sz="2250" b="0">
                <a:solidFill>
                  <a:srgbClr val="0B1220"/>
                </a:solidFill>
                <a:latin typeface="Source Han Sans SC"/>
                <a:ea typeface="Source Han Sans SC"/>
                <a:cs typeface="Source Han Sans SC"/>
              </a:rPr>
              <a:t>acceptance and readiness.</a:t>
            </a:r>
            <a:endParaRPr sz="2250" b="0">
              <a:solidFill>
                <a:srgbClr val="0B1220"/>
              </a:solidFill>
              <a:latin typeface="Source Han Sans SC"/>
              <a:ea typeface="Source Han Sans SC"/>
              <a:cs typeface="Source Han Sans SC"/>
            </a:endParaRPr>
          </a:p>
        </p:txBody>
      </p:sp>
      <p:sp>
        <p:nvSpPr>
          <p:cNvPr id="21" name="矩形 20"/>
          <p:cNvSpPr>
            <a:spLocks noGrp="1"/>
          </p:cNvSpPr>
          <p:nvPr/>
        </p:nvSpPr>
        <p:spPr>
          <a:xfrm>
            <a:off x="12163425" y="6772275"/>
            <a:ext cx="5095875" cy="14288"/>
          </a:xfrm>
          <a:prstGeom prst="rect">
            <a:avLst/>
          </a:prstGeom>
          <a:solidFill>
            <a:srgbClr val="DDE4F1"/>
          </a:solidFill>
          <a:ln w="0">
            <a:noFill/>
          </a:ln>
        </p:spPr>
      </p:sp>
      <p:sp>
        <p:nvSpPr>
          <p:cNvPr id="22" name="矩形 21"/>
          <p:cNvSpPr>
            <a:spLocks noGrp="1"/>
          </p:cNvSpPr>
          <p:nvPr/>
        </p:nvSpPr>
        <p:spPr>
          <a:xfrm>
            <a:off x="12163425" y="7105650"/>
            <a:ext cx="5095875" cy="1866900"/>
          </a:xfrm>
          <a:prstGeom prst="rect">
            <a:avLst/>
          </a:prstGeom>
          <a:noFill/>
          <a:ln w="0">
            <a:noFill/>
          </a:ln>
        </p:spPr>
        <p:txBody>
          <a:bodyPr wrap="square" lIns="0" tIns="0" rIns="0" bIns="0" anchor="t">
            <a:noAutofit/>
          </a:bodyPr>
          <a:lstStyle/>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Expand only after accepted quality,</a:t>
            </a:r>
            <a:endParaRPr sz="2175" b="0">
              <a:solidFill>
                <a:srgbClr val="667085"/>
              </a:solidFill>
              <a:latin typeface="Source Han Sans SC"/>
              <a:ea typeface="Source Han Sans SC"/>
              <a:cs typeface="Source Han Sans SC"/>
            </a:endParaRPr>
          </a:p>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a positive refreshed value case,</a:t>
            </a:r>
            <a:endParaRPr sz="2175" b="0">
              <a:solidFill>
                <a:srgbClr val="667085"/>
              </a:solidFill>
              <a:latin typeface="Source Han Sans SC"/>
              <a:ea typeface="Source Han Sans SC"/>
              <a:cs typeface="Source Han Sans SC"/>
            </a:endParaRPr>
          </a:p>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security and commercial approvals,</a:t>
            </a:r>
            <a:endParaRPr sz="2175" b="0">
              <a:solidFill>
                <a:srgbClr val="667085"/>
              </a:solidFill>
              <a:latin typeface="Source Han Sans SC"/>
              <a:ea typeface="Source Han Sans SC"/>
              <a:cs typeface="Source Han Sans SC"/>
            </a:endParaRPr>
          </a:p>
          <a:p>
            <a:pPr algn="l">
              <a:defRPr sz="2175" b="0">
                <a:solidFill>
                  <a:srgbClr val="667085"/>
                </a:solidFill>
                <a:latin typeface="Source Han Sans SC"/>
                <a:ea typeface="Source Han Sans SC"/>
                <a:cs typeface="Source Han Sans SC"/>
              </a:defRPr>
            </a:pPr>
            <a:r>
              <a:rPr sz="2175" b="0">
                <a:solidFill>
                  <a:srgbClr val="667085"/>
                </a:solidFill>
                <a:latin typeface="Source Han Sans SC"/>
                <a:ea typeface="Source Han Sans SC"/>
                <a:cs typeface="Source Han Sans SC"/>
              </a:rPr>
              <a:t>and an executed order.</a:t>
            </a:r>
            <a:endParaRPr sz="2175" b="0">
              <a:solidFill>
                <a:srgbClr val="667085"/>
              </a:solidFill>
              <a:latin typeface="Source Han Sans SC"/>
              <a:ea typeface="Source Han Sans SC"/>
              <a:cs typeface="Source Han Sans S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8" name="图片 7"/>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5825" y="590550"/>
            <a:ext cx="590550" cy="495300"/>
          </a:xfrm>
          <a:prstGeom prst="rect">
            <a:avLst/>
          </a:prstGeom>
        </p:spPr>
      </p:pic>
      <p:sp>
        <p:nvSpPr>
          <p:cNvPr id="2" name="矩形 1"/>
          <p:cNvSpPr>
            <a:spLocks noGrp="1"/>
          </p:cNvSpPr>
          <p:nvPr/>
        </p:nvSpPr>
        <p:spPr>
          <a:xfrm>
            <a:off x="1809750" y="514350"/>
            <a:ext cx="15411450" cy="1524000"/>
          </a:xfrm>
          <a:prstGeom prst="rect">
            <a:avLst/>
          </a:prstGeom>
          <a:noFill/>
          <a:ln w="0">
            <a:noFill/>
          </a:ln>
        </p:spPr>
        <p:txBody>
          <a:bodyPr wrap="square" lIns="0" tIns="0" rIns="0" bIns="0" anchor="t">
            <a:noAutofit/>
          </a:bodyPr>
          <a:lstStyle/>
          <a:p>
            <a:pPr algn="l">
              <a:defRPr sz="4350" b="1">
                <a:solidFill>
                  <a:srgbClr val="0B1220"/>
                </a:solidFill>
                <a:latin typeface="Source Han Sans SC"/>
                <a:ea typeface="Source Han Sans SC"/>
                <a:cs typeface="Source Han Sans SC"/>
              </a:defRPr>
            </a:pPr>
            <a:r>
              <a:rPr sz="4350" b="1">
                <a:solidFill>
                  <a:srgbClr val="0B1220"/>
                </a:solidFill>
                <a:latin typeface="Source Han Sans SC"/>
                <a:ea typeface="Source Han Sans SC"/>
                <a:cs typeface="Source Han Sans SC"/>
              </a:rPr>
              <a:t>The next decision is pilot readiness, with named approval owners</a:t>
            </a:r>
            <a:endParaRPr sz="4350" b="1">
              <a:solidFill>
                <a:srgbClr val="0B1220"/>
              </a:solidFill>
              <a:latin typeface="Source Han Sans SC"/>
              <a:ea typeface="Source Han Sans SC"/>
              <a:cs typeface="Source Han Sans SC"/>
            </a:endParaRPr>
          </a:p>
        </p:txBody>
      </p:sp>
      <p:sp>
        <p:nvSpPr>
          <p:cNvPr id="3" name="矩形 2"/>
          <p:cNvSpPr>
            <a:spLocks noGrp="1"/>
          </p:cNvSpPr>
          <p:nvPr/>
        </p:nvSpPr>
        <p:spPr>
          <a:xfrm>
            <a:off x="1809750" y="1981200"/>
            <a:ext cx="15411450" cy="781050"/>
          </a:xfrm>
          <a:prstGeom prst="rect">
            <a:avLst/>
          </a:prstGeom>
          <a:noFill/>
          <a:ln w="0">
            <a:noFill/>
          </a:ln>
        </p:spPr>
        <p:txBody>
          <a:bodyPr wrap="square" lIns="0" tIns="0" rIns="0" bIns="0" anchor="t">
            <a:noAutofit/>
          </a:bodyPr>
          <a:lstStyle/>
          <a:p>
            <a:pPr algn="l">
              <a:defRPr sz="2100" b="0">
                <a:solidFill>
                  <a:srgbClr val="667085"/>
                </a:solidFill>
                <a:latin typeface="Source Han Sans SC"/>
                <a:ea typeface="Source Han Sans SC"/>
                <a:cs typeface="Source Han Sans SC"/>
              </a:defRPr>
            </a:pPr>
            <a:r>
              <a:rPr sz="2100" b="0">
                <a:solidFill>
                  <a:srgbClr val="667085"/>
                </a:solidFill>
                <a:latin typeface="Source Han Sans SC"/>
                <a:ea typeface="Source Han Sans SC"/>
                <a:cs typeface="Source Han Sans SC"/>
              </a:rPr>
              <a:t>22 October 2026 working session · evidence plan before the proposed 26 October start</a:t>
            </a:r>
            <a:endParaRPr sz="2100" b="0">
              <a:solidFill>
                <a:srgbClr val="667085"/>
              </a:solidFill>
              <a:latin typeface="Source Han Sans SC"/>
              <a:ea typeface="Source Han Sans SC"/>
              <a:cs typeface="Source Han Sans SC"/>
            </a:endParaRPr>
          </a:p>
        </p:txBody>
      </p:sp>
      <p:sp>
        <p:nvSpPr>
          <p:cNvPr id="4" name="矩形 3"/>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5" name="矩形 4"/>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13</a:t>
            </a:r>
            <a:endParaRPr sz="1725" b="0">
              <a:solidFill>
                <a:srgbClr val="667085"/>
              </a:solidFill>
              <a:latin typeface="Source Han Sans SC"/>
              <a:ea typeface="Source Han Sans SC"/>
              <a:cs typeface="Source Han Sans SC"/>
            </a:endParaRPr>
          </a:p>
        </p:txBody>
      </p:sp>
      <p:graphicFrame>
        <p:nvGraphicFramePr>
          <p:cNvPr id="13" name="表格 12"/>
          <p:cNvGraphicFramePr/>
          <p:nvPr/>
        </p:nvGraphicFramePr>
        <p:xfrm>
          <a:off x="914400" y="3133725"/>
          <a:ext cx="16430625" cy="5295900"/>
        </p:xfrm>
        <a:graphic>
          <a:graphicData uri="http://schemas.openxmlformats.org/drawingml/2006/table">
            <a:tbl>
              <a:tblPr/>
              <a:tblGrid>
                <a:gridCol w="8477250"/>
                <a:gridCol w="4953000"/>
                <a:gridCol w="3000375"/>
              </a:tblGrid>
              <a:tr h="781050">
                <a:tc>
                  <a:txBody>
                    <a:bodyPr/>
                    <a:lstStyle/>
                    <a:p>
                      <a:r>
                        <a:rPr sz="2250" b="1">
                          <a:solidFill>
                            <a:srgbClr val="2456F0"/>
                          </a:solidFill>
                          <a:latin typeface="Source Han Sans SC"/>
                          <a:ea typeface="Source Han Sans SC"/>
                          <a:cs typeface="Source Han Sans SC"/>
                        </a:rPr>
                        <a:t>Decision / evidence</a:t>
                      </a:r>
                      <a:endParaRPr sz="2250" b="1">
                        <a:solidFill>
                          <a:srgbClr val="2456F0"/>
                        </a:solidFill>
                        <a:latin typeface="Source Han Sans SC"/>
                        <a:ea typeface="Source Han Sans SC"/>
                        <a:cs typeface="Source Han Sans SC"/>
                      </a:endParaRPr>
                    </a:p>
                  </a:txBody>
                  <a:tcPr marL="209550" marR="209550" marT="190500" marB="152400" anchor="t">
                    <a:solidFill>
                      <a:srgbClr val="EAF0FF"/>
                    </a:solidFill>
                  </a:tcPr>
                </a:tc>
                <a:tc>
                  <a:txBody>
                    <a:bodyPr/>
                    <a:lstStyle/>
                    <a:p>
                      <a:r>
                        <a:rPr sz="2250" b="1">
                          <a:solidFill>
                            <a:srgbClr val="2456F0"/>
                          </a:solidFill>
                          <a:latin typeface="Source Han Sans SC"/>
                          <a:ea typeface="Source Han Sans SC"/>
                          <a:cs typeface="Source Han Sans SC"/>
                        </a:rPr>
                        <a:t>Owners</a:t>
                      </a:r>
                      <a:endParaRPr sz="2250" b="1">
                        <a:solidFill>
                          <a:srgbClr val="2456F0"/>
                        </a:solidFill>
                        <a:latin typeface="Source Han Sans SC"/>
                        <a:ea typeface="Source Han Sans SC"/>
                        <a:cs typeface="Source Han Sans SC"/>
                      </a:endParaRPr>
                    </a:p>
                  </a:txBody>
                  <a:tcPr marL="209550" marR="209550" marT="190500" marB="152400" anchor="t">
                    <a:solidFill>
                      <a:srgbClr val="EAF0FF"/>
                    </a:solidFill>
                  </a:tcPr>
                </a:tc>
                <a:tc>
                  <a:txBody>
                    <a:bodyPr/>
                    <a:lstStyle/>
                    <a:p>
                      <a:r>
                        <a:rPr sz="2250" b="1">
                          <a:solidFill>
                            <a:srgbClr val="2456F0"/>
                          </a:solidFill>
                          <a:latin typeface="Source Han Sans SC"/>
                          <a:ea typeface="Source Han Sans SC"/>
                          <a:cs typeface="Source Han Sans SC"/>
                        </a:rPr>
                        <a:t>When</a:t>
                      </a:r>
                      <a:endParaRPr sz="2250" b="1">
                        <a:solidFill>
                          <a:srgbClr val="2456F0"/>
                        </a:solidFill>
                        <a:latin typeface="Source Han Sans SC"/>
                        <a:ea typeface="Source Han Sans SC"/>
                        <a:cs typeface="Source Han Sans SC"/>
                      </a:endParaRPr>
                    </a:p>
                  </a:txBody>
                  <a:tcPr marL="209550" marR="209550" marT="190500" marB="152400" anchor="t">
                    <a:solidFill>
                      <a:srgbClr val="EAF0FF"/>
                    </a:solidFill>
                  </a:tcPr>
                </a:tc>
              </a:tr>
              <a:tr h="1504950">
                <a:tc>
                  <a:txBody>
                    <a:bodyPr/>
                    <a:lstStyle/>
                    <a:p>
                      <a:r>
                        <a:rPr sz="2325" b="1">
                          <a:solidFill>
                            <a:srgbClr val="0B1220"/>
                          </a:solidFill>
                          <a:latin typeface="Source Han Sans SC"/>
                          <a:ea typeface="Source Han Sans SC"/>
                          <a:cs typeface="Source Han Sans SC"/>
                        </a:rPr>
                        <a:t>Confirm two workflows, representative packages and acceptance rubric.</a:t>
                      </a:r>
                      <a:endParaRPr sz="2325" b="1">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325" b="0">
                          <a:solidFill>
                            <a:srgbClr val="0B1220"/>
                          </a:solidFill>
                          <a:latin typeface="Source Han Sans SC"/>
                          <a:ea typeface="Source Han Sans SC"/>
                          <a:cs typeface="Source Han Sans SC"/>
                        </a:rPr>
                        <a:t>Elena / Jonah / Rachel</a:t>
                      </a:r>
                      <a:endParaRPr sz="2325" b="0">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325" b="0">
                          <a:solidFill>
                            <a:srgbClr val="0B1220"/>
                          </a:solidFill>
                          <a:latin typeface="Source Han Sans SC"/>
                          <a:ea typeface="Source Han Sans SC"/>
                          <a:cs typeface="Source Han Sans SC"/>
                        </a:rPr>
                        <a:t>Before 26 October</a:t>
                      </a:r>
                      <a:endParaRPr sz="2325" b="0">
                        <a:solidFill>
                          <a:srgbClr val="0B1220"/>
                        </a:solidFill>
                        <a:latin typeface="Source Han Sans SC"/>
                        <a:ea typeface="Source Han Sans SC"/>
                        <a:cs typeface="Source Han Sans SC"/>
                      </a:endParaRPr>
                    </a:p>
                  </a:txBody>
                  <a:tcPr marL="209550" marR="209550" marT="190500" marB="152400" anchor="t">
                    <a:solidFill>
                      <a:srgbClr val="FFFFFF"/>
                    </a:solidFill>
                  </a:tcPr>
                </a:tc>
              </a:tr>
              <a:tr h="1504950">
                <a:tc>
                  <a:txBody>
                    <a:bodyPr/>
                    <a:lstStyle/>
                    <a:p>
                      <a:r>
                        <a:rPr sz="2325" b="1">
                          <a:solidFill>
                            <a:srgbClr val="0B1220"/>
                          </a:solidFill>
                          <a:latin typeface="Source Han Sans SC"/>
                          <a:ea typeface="Source Han Sans SC"/>
                          <a:cs typeface="Source Han Sans SC"/>
                        </a:rPr>
                        <a:t>Confirm permitted data and access tests; reconcile quote, terms and budget.</a:t>
                      </a:r>
                      <a:endParaRPr sz="2325" b="1">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325" b="0">
                          <a:solidFill>
                            <a:srgbClr val="0B1220"/>
                          </a:solidFill>
                          <a:latin typeface="Source Han Sans SC"/>
                          <a:ea typeface="Source Han Sans SC"/>
                          <a:cs typeface="Source Han Sans SC"/>
                        </a:rPr>
                        <a:t>Omar / Leila</a:t>
                      </a:r>
                      <a:endParaRPr sz="2325" b="0">
                        <a:solidFill>
                          <a:srgbClr val="0B1220"/>
                        </a:solidFill>
                        <a:latin typeface="Source Han Sans SC"/>
                        <a:ea typeface="Source Han Sans SC"/>
                        <a:cs typeface="Source Han Sans SC"/>
                      </a:endParaRPr>
                    </a:p>
                    <a:p>
                      <a:r>
                        <a:rPr sz="2325" b="0">
                          <a:solidFill>
                            <a:srgbClr val="0B1220"/>
                          </a:solidFill>
                          <a:latin typeface="Source Han Sans SC"/>
                          <a:ea typeface="Source Han Sans SC"/>
                          <a:cs typeface="Source Han Sans SC"/>
                        </a:rPr>
                        <a:t>Maya / Victor</a:t>
                      </a:r>
                      <a:endParaRPr sz="2325" b="0">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325" b="0">
                          <a:solidFill>
                            <a:srgbClr val="0B1220"/>
                          </a:solidFill>
                          <a:latin typeface="Source Han Sans SC"/>
                          <a:ea typeface="Source Han Sans SC"/>
                          <a:cs typeface="Source Han Sans SC"/>
                        </a:rPr>
                        <a:t>Before pilot kickoff</a:t>
                      </a:r>
                      <a:endParaRPr sz="2325" b="0">
                        <a:solidFill>
                          <a:srgbClr val="0B1220"/>
                        </a:solidFill>
                        <a:latin typeface="Source Han Sans SC"/>
                        <a:ea typeface="Source Han Sans SC"/>
                        <a:cs typeface="Source Han Sans SC"/>
                      </a:endParaRPr>
                    </a:p>
                  </a:txBody>
                  <a:tcPr marL="209550" marR="209550" marT="190500" marB="152400" anchor="t">
                    <a:solidFill>
                      <a:srgbClr val="FFFFFF"/>
                    </a:solidFill>
                  </a:tcPr>
                </a:tc>
              </a:tr>
              <a:tr h="1504950">
                <a:tc>
                  <a:txBody>
                    <a:bodyPr/>
                    <a:lstStyle/>
                    <a:p>
                      <a:r>
                        <a:rPr sz="2325" b="1">
                          <a:solidFill>
                            <a:srgbClr val="0B1220"/>
                          </a:solidFill>
                          <a:latin typeface="Source Han Sans SC"/>
                          <a:ea typeface="Source Han Sans SC"/>
                          <a:cs typeface="Source Han Sans SC"/>
                        </a:rPr>
                        <a:t>Expand only with accepted quality, a positive refreshed case and recorded approvals.</a:t>
                      </a:r>
                      <a:endParaRPr sz="2325" b="1">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325" b="0">
                          <a:solidFill>
                            <a:srgbClr val="0B1220"/>
                          </a:solidFill>
                          <a:latin typeface="Source Han Sans SC"/>
                          <a:ea typeface="Source Han Sans SC"/>
                          <a:cs typeface="Source Han Sans SC"/>
                        </a:rPr>
                        <a:t>Jonah / Rachel · Elena / Victor</a:t>
                      </a:r>
                      <a:endParaRPr sz="2325" b="0">
                        <a:solidFill>
                          <a:srgbClr val="0B1220"/>
                        </a:solidFill>
                        <a:latin typeface="Source Han Sans SC"/>
                        <a:ea typeface="Source Han Sans SC"/>
                        <a:cs typeface="Source Han Sans SC"/>
                      </a:endParaRPr>
                    </a:p>
                    <a:p>
                      <a:r>
                        <a:rPr sz="2325" b="0">
                          <a:solidFill>
                            <a:srgbClr val="0B1220"/>
                          </a:solidFill>
                          <a:latin typeface="Source Han Sans SC"/>
                          <a:ea typeface="Source Han Sans SC"/>
                          <a:cs typeface="Source Han Sans SC"/>
                        </a:rPr>
                        <a:t>Omar / Leila · Maya</a:t>
                      </a:r>
                      <a:endParaRPr sz="2325" b="0">
                        <a:solidFill>
                          <a:srgbClr val="0B1220"/>
                        </a:solidFill>
                        <a:latin typeface="Source Han Sans SC"/>
                        <a:ea typeface="Source Han Sans SC"/>
                        <a:cs typeface="Source Han Sans SC"/>
                      </a:endParaRPr>
                    </a:p>
                  </a:txBody>
                  <a:tcPr marL="209550" marR="209550" marT="190500" marB="152400" anchor="t">
                    <a:solidFill>
                      <a:srgbClr val="FFFFFF"/>
                    </a:solidFill>
                  </a:tcPr>
                </a:tc>
                <a:tc>
                  <a:txBody>
                    <a:bodyPr/>
                    <a:lstStyle/>
                    <a:p>
                      <a:r>
                        <a:rPr sz="2325" b="0">
                          <a:solidFill>
                            <a:srgbClr val="0B1220"/>
                          </a:solidFill>
                          <a:latin typeface="Source Han Sans SC"/>
                          <a:ea typeface="Source Han Sans SC"/>
                          <a:cs typeface="Source Han Sans SC"/>
                        </a:rPr>
                        <a:t>At pilot exit</a:t>
                      </a:r>
                      <a:endParaRPr sz="2325" b="0">
                        <a:solidFill>
                          <a:srgbClr val="0B1220"/>
                        </a:solidFill>
                        <a:latin typeface="Source Han Sans SC"/>
                        <a:ea typeface="Source Han Sans SC"/>
                        <a:cs typeface="Source Han Sans SC"/>
                      </a:endParaRPr>
                    </a:p>
                  </a:txBody>
                  <a:tcPr marL="209550" marR="209550" marT="190500" marB="152400" anchor="t">
                    <a:solidFill>
                      <a:srgbClr val="FFFFFF"/>
                    </a:solidFill>
                  </a:tcPr>
                </a:tc>
              </a:tr>
            </a:tbl>
          </a:graphicData>
        </a:graphic>
      </p:graphicFrame>
      <p:sp>
        <p:nvSpPr>
          <p:cNvPr id="7" name="矩形 6"/>
          <p:cNvSpPr>
            <a:spLocks noGrp="1"/>
          </p:cNvSpPr>
          <p:nvPr/>
        </p:nvSpPr>
        <p:spPr>
          <a:xfrm>
            <a:off x="962025" y="8791575"/>
            <a:ext cx="16363950" cy="742950"/>
          </a:xfrm>
          <a:prstGeom prst="rect">
            <a:avLst/>
          </a:prstGeom>
          <a:noFill/>
          <a:ln w="0">
            <a:noFill/>
          </a:ln>
        </p:spPr>
        <p:txBody>
          <a:bodyPr wrap="square" lIns="0" tIns="0" rIns="0" bIns="0" anchor="t">
            <a:noAutofit/>
          </a:bodyPr>
          <a:lstStyle/>
          <a:p>
            <a:pPr algn="l">
              <a:defRPr sz="2325" b="1">
                <a:solidFill>
                  <a:srgbClr val="0B1220"/>
                </a:solidFill>
                <a:latin typeface="Source Han Sans SC"/>
                <a:ea typeface="Source Han Sans SC"/>
                <a:cs typeface="Source Han Sans SC"/>
              </a:defRPr>
            </a:pPr>
            <a:r>
              <a:rPr sz="2325" b="1">
                <a:solidFill>
                  <a:srgbClr val="0B1220"/>
                </a:solidFill>
                <a:latin typeface="Source Han Sans SC"/>
                <a:ea typeface="Source Han Sans SC"/>
                <a:cs typeface="Source Han Sans SC"/>
              </a:rPr>
              <a:t>The $125,000 evaluation ceiling is planning context; it does not authorize the 60-user purchase.</a:t>
            </a:r>
            <a:endParaRPr sz="2325" b="1">
              <a:solidFill>
                <a:srgbClr val="0B1220"/>
              </a:solidFill>
              <a:latin typeface="Source Han Sans SC"/>
              <a:ea typeface="Source Han Sans SC"/>
              <a:cs typeface="Source Han Sans SC"/>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AFF"/>
        </a:solidFill>
        <a:effectLst/>
      </p:bgPr>
    </p:bg>
    <p:spTree>
      <p:nvGrpSpPr>
        <p:cNvPr id="1" name=""/>
        <p:cNvGrpSpPr/>
        <p:nvPr/>
      </p:nvGrpSpPr>
      <p:grpSpPr/>
      <p:pic>
        <p:nvPicPr>
          <p:cNvPr id="5" name="图片 4"/>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885825" y="590550"/>
            <a:ext cx="590550" cy="495300"/>
          </a:xfrm>
          <a:prstGeom prst="rect">
            <a:avLst/>
          </a:prstGeom>
        </p:spPr>
      </p:pic>
      <p:sp>
        <p:nvSpPr>
          <p:cNvPr id="2" name="矩形 1"/>
          <p:cNvSpPr>
            <a:spLocks noGrp="1"/>
          </p:cNvSpPr>
          <p:nvPr/>
        </p:nvSpPr>
        <p:spPr>
          <a:xfrm>
            <a:off x="15621000" y="9601200"/>
            <a:ext cx="1762125" cy="333375"/>
          </a:xfrm>
          <a:prstGeom prst="rect">
            <a:avLst/>
          </a:prstGeom>
          <a:noFill/>
          <a:ln w="0">
            <a:noFill/>
          </a:ln>
        </p:spPr>
        <p:txBody>
          <a:bodyPr wrap="square" lIns="0" tIns="0" rIns="0" bIns="0" anchor="t">
            <a:noAutofit/>
          </a:bodyPr>
          <a:lstStyle/>
          <a:p>
            <a:pPr algn="r">
              <a:defRPr sz="1800" b="1">
                <a:solidFill>
                  <a:srgbClr val="2456F0"/>
                </a:solidFill>
                <a:latin typeface="Source Han Sans SC"/>
                <a:ea typeface="Source Han Sans SC"/>
                <a:cs typeface="Source Han Sans SC"/>
              </a:defRPr>
            </a:pPr>
            <a:r>
              <a:rPr sz="1800" b="1">
                <a:solidFill>
                  <a:srgbClr val="2456F0"/>
                </a:solidFill>
                <a:latin typeface="Source Han Sans SC"/>
                <a:ea typeface="Source Han Sans SC"/>
                <a:cs typeface="Source Han Sans SC"/>
              </a:rPr>
              <a:t>noumi.ai</a:t>
            </a:r>
            <a:endParaRPr sz="1800" b="1">
              <a:solidFill>
                <a:srgbClr val="2456F0"/>
              </a:solidFill>
              <a:latin typeface="Source Han Sans SC"/>
              <a:ea typeface="Source Han Sans SC"/>
              <a:cs typeface="Source Han Sans SC"/>
            </a:endParaRPr>
          </a:p>
        </p:txBody>
      </p:sp>
      <p:sp>
        <p:nvSpPr>
          <p:cNvPr id="3" name="矩形 2"/>
          <p:cNvSpPr>
            <a:spLocks noGrp="1"/>
          </p:cNvSpPr>
          <p:nvPr/>
        </p:nvSpPr>
        <p:spPr>
          <a:xfrm>
            <a:off x="904875" y="9601200"/>
            <a:ext cx="666750" cy="333375"/>
          </a:xfrm>
          <a:prstGeom prst="rect">
            <a:avLst/>
          </a:prstGeom>
          <a:noFill/>
          <a:ln w="0">
            <a:noFill/>
          </a:ln>
        </p:spPr>
        <p:txBody>
          <a:bodyPr wrap="square" lIns="0" tIns="0" rIns="0" bIns="0" anchor="t">
            <a:noAutofit/>
          </a:bodyPr>
          <a:lstStyle/>
          <a:p>
            <a:pPr algn="l">
              <a:defRPr sz="1725" b="0">
                <a:solidFill>
                  <a:srgbClr val="667085"/>
                </a:solidFill>
                <a:latin typeface="Source Han Sans SC"/>
                <a:ea typeface="Source Han Sans SC"/>
                <a:cs typeface="Source Han Sans SC"/>
              </a:defRPr>
            </a:pPr>
            <a:r>
              <a:rPr sz="1725" b="0">
                <a:solidFill>
                  <a:srgbClr val="667085"/>
                </a:solidFill>
                <a:latin typeface="Source Han Sans SC"/>
                <a:ea typeface="Source Han Sans SC"/>
                <a:cs typeface="Source Han Sans SC"/>
              </a:rPr>
              <a:t>14</a:t>
            </a:r>
            <a:endParaRPr sz="1725" b="0">
              <a:solidFill>
                <a:srgbClr val="667085"/>
              </a:solidFill>
              <a:latin typeface="Source Han Sans SC"/>
              <a:ea typeface="Source Han Sans SC"/>
              <a:cs typeface="Source Han Sans SC"/>
            </a:endParaRPr>
          </a:p>
        </p:txBody>
      </p:sp>
      <p:sp>
        <p:nvSpPr>
          <p:cNvPr id="4" name="矩形 3"/>
          <p:cNvSpPr>
            <a:spLocks noGrp="1"/>
          </p:cNvSpPr>
          <p:nvPr/>
        </p:nvSpPr>
        <p:spPr>
          <a:xfrm>
            <a:off x="952500" y="4257675"/>
            <a:ext cx="16383000" cy="1428750"/>
          </a:xfrm>
          <a:prstGeom prst="rect">
            <a:avLst/>
          </a:prstGeom>
          <a:noFill/>
          <a:ln w="0">
            <a:noFill/>
          </a:ln>
        </p:spPr>
        <p:txBody>
          <a:bodyPr wrap="square" lIns="0" tIns="0" rIns="0" bIns="0" anchor="t">
            <a:noAutofit/>
          </a:bodyPr>
          <a:lstStyle/>
          <a:p>
            <a:pPr algn="ctr">
              <a:defRPr sz="7800" b="1">
                <a:solidFill>
                  <a:srgbClr val="0B1220"/>
                </a:solidFill>
                <a:latin typeface="Source Han Sans SC"/>
                <a:ea typeface="Source Han Sans SC"/>
                <a:cs typeface="Source Han Sans SC"/>
              </a:defRPr>
            </a:pPr>
            <a:r>
              <a:rPr sz="7800" b="1">
                <a:solidFill>
                  <a:srgbClr val="0B1220"/>
                </a:solidFill>
                <a:latin typeface="Source Han Sans SC"/>
                <a:ea typeface="Source Han Sans SC"/>
                <a:cs typeface="Source Han Sans SC"/>
              </a:rPr>
              <a:t>Thank you</a:t>
            </a:r>
            <a:endParaRPr sz="7800" b="1">
              <a:solidFill>
                <a:srgbClr val="0B1220"/>
              </a:solidFill>
              <a:latin typeface="Source Han Sans SC"/>
              <a:ea typeface="Source Han Sans SC"/>
              <a:cs typeface="Source Han Sans SC"/>
            </a:endParaRPr>
          </a:p>
        </p:txBody>
      </p:sp>
    </p:spTree>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6774</Words>
  <Application>WPS 演示</Application>
  <PresentationFormat>Converted Presentation</PresentationFormat>
  <Paragraphs>388</Paragraphs>
  <Slides>14</Slides>
  <Notes>0</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14</vt:i4>
      </vt:variant>
    </vt:vector>
  </HeadingPairs>
  <TitlesOfParts>
    <vt:vector size="30" baseType="lpstr">
      <vt:lpstr>Arial</vt:lpstr>
      <vt:lpstr>宋体</vt:lpstr>
      <vt:lpstr>Wingdings</vt:lpstr>
      <vt:lpstr>Source Han Sans SC</vt:lpstr>
      <vt:lpstr>Thonburi</vt:lpstr>
      <vt:lpstr>微软雅黑</vt:lpstr>
      <vt:lpstr>方正雅意黑 GB18030L2</vt:lpstr>
      <vt:lpstr>宋体</vt:lpstr>
      <vt:lpstr>Arial Unicode MS</vt:lpstr>
      <vt:lpstr>Calibri</vt:lpstr>
      <vt:lpstr>Helvetica Neue</vt:lpstr>
      <vt:lpstr>汉仪书宋二KW</vt:lpstr>
      <vt:lpstr>Source Han Sans SC</vt:lpstr>
      <vt:lpstr>苹方-简</vt:lpstr>
      <vt:lpstr>MS PGothic</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姜坤瑜</cp:lastModifiedBy>
  <cp:revision>1</cp:revision>
  <dcterms:created xsi:type="dcterms:W3CDTF">2026-10-08T08:11:32Z</dcterms:created>
  <dcterms:modified xsi:type="dcterms:W3CDTF">2026-10-08T08:11:32Z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8C791252B88CFEDB3450C76A4E51AE09_42</vt:lpwstr>
  </property>
  <property fmtid="{D5CDD505-2E9C-101B-9397-08002B2CF9AE}" pid="3" name="KSOProductBuildVer">
    <vt:lpwstr>2052-12.1.26046.26046</vt:lpwstr>
  </property>
</Properties>
</file>